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78" r:id="rId3"/>
    <p:sldId id="326" r:id="rId4"/>
    <p:sldId id="325" r:id="rId5"/>
    <p:sldId id="327" r:id="rId6"/>
    <p:sldId id="264" r:id="rId7"/>
    <p:sldId id="329" r:id="rId8"/>
    <p:sldId id="530" r:id="rId9"/>
    <p:sldId id="547" r:id="rId10"/>
    <p:sldId id="531" r:id="rId11"/>
    <p:sldId id="515" r:id="rId12"/>
    <p:sldId id="330" r:id="rId13"/>
    <p:sldId id="331" r:id="rId14"/>
    <p:sldId id="493" r:id="rId15"/>
    <p:sldId id="494" r:id="rId16"/>
    <p:sldId id="511" r:id="rId17"/>
    <p:sldId id="512" r:id="rId18"/>
    <p:sldId id="548" r:id="rId19"/>
    <p:sldId id="513" r:id="rId20"/>
    <p:sldId id="495" r:id="rId21"/>
    <p:sldId id="532" r:id="rId22"/>
    <p:sldId id="496" r:id="rId23"/>
    <p:sldId id="501" r:id="rId24"/>
    <p:sldId id="502" r:id="rId25"/>
    <p:sldId id="503" r:id="rId26"/>
    <p:sldId id="504" r:id="rId27"/>
    <p:sldId id="506" r:id="rId28"/>
    <p:sldId id="507" r:id="rId29"/>
    <p:sldId id="508" r:id="rId30"/>
    <p:sldId id="505" r:id="rId31"/>
    <p:sldId id="510" r:id="rId32"/>
    <p:sldId id="549" r:id="rId33"/>
    <p:sldId id="498" r:id="rId34"/>
    <p:sldId id="499" r:id="rId35"/>
    <p:sldId id="533" r:id="rId36"/>
    <p:sldId id="534" r:id="rId37"/>
    <p:sldId id="543" r:id="rId38"/>
    <p:sldId id="544" r:id="rId39"/>
    <p:sldId id="535" r:id="rId40"/>
    <p:sldId id="546" r:id="rId41"/>
    <p:sldId id="514" r:id="rId42"/>
  </p:sldIdLst>
  <p:sldSz cx="9144000" cy="6858000" type="screen4x3"/>
  <p:notesSz cx="6858000" cy="9144000"/>
  <p:defaultTextStyle>
    <a:defPPr>
      <a:defRPr lang="nb-NO"/>
    </a:defPPr>
    <a:lvl1pPr algn="l" rtl="0" fontAlgn="base">
      <a:spcBef>
        <a:spcPct val="0"/>
      </a:spcBef>
      <a:spcAft>
        <a:spcPct val="0"/>
      </a:spcAft>
      <a:defRPr sz="2000" kern="1200">
        <a:solidFill>
          <a:schemeClr val="tx1"/>
        </a:solidFill>
        <a:latin typeface="Calibri" pitchFamily="34" charset="0"/>
        <a:ea typeface="+mn-ea"/>
        <a:cs typeface="+mn-cs"/>
      </a:defRPr>
    </a:lvl1pPr>
    <a:lvl2pPr marL="457200" algn="l" rtl="0" fontAlgn="base">
      <a:spcBef>
        <a:spcPct val="0"/>
      </a:spcBef>
      <a:spcAft>
        <a:spcPct val="0"/>
      </a:spcAft>
      <a:defRPr sz="2000" kern="1200">
        <a:solidFill>
          <a:schemeClr val="tx1"/>
        </a:solidFill>
        <a:latin typeface="Calibri" pitchFamily="34" charset="0"/>
        <a:ea typeface="+mn-ea"/>
        <a:cs typeface="+mn-cs"/>
      </a:defRPr>
    </a:lvl2pPr>
    <a:lvl3pPr marL="914400" algn="l" rtl="0" fontAlgn="base">
      <a:spcBef>
        <a:spcPct val="0"/>
      </a:spcBef>
      <a:spcAft>
        <a:spcPct val="0"/>
      </a:spcAft>
      <a:defRPr sz="20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1" latinLnBrk="0" hangingPunct="1">
      <a:defRPr sz="2000" kern="1200">
        <a:solidFill>
          <a:schemeClr val="tx1"/>
        </a:solidFill>
        <a:latin typeface="Calibri" pitchFamily="34" charset="0"/>
        <a:ea typeface="+mn-ea"/>
        <a:cs typeface="+mn-cs"/>
      </a:defRPr>
    </a:lvl6pPr>
    <a:lvl7pPr marL="2743200" algn="l" defTabSz="914400" rtl="0" eaLnBrk="1" latinLnBrk="0" hangingPunct="1">
      <a:defRPr sz="2000" kern="1200">
        <a:solidFill>
          <a:schemeClr val="tx1"/>
        </a:solidFill>
        <a:latin typeface="Calibri" pitchFamily="34" charset="0"/>
        <a:ea typeface="+mn-ea"/>
        <a:cs typeface="+mn-cs"/>
      </a:defRPr>
    </a:lvl7pPr>
    <a:lvl8pPr marL="3200400" algn="l" defTabSz="914400" rtl="0" eaLnBrk="1" latinLnBrk="0" hangingPunct="1">
      <a:defRPr sz="2000" kern="1200">
        <a:solidFill>
          <a:schemeClr val="tx1"/>
        </a:solidFill>
        <a:latin typeface="Calibri" pitchFamily="34" charset="0"/>
        <a:ea typeface="+mn-ea"/>
        <a:cs typeface="+mn-cs"/>
      </a:defRPr>
    </a:lvl8pPr>
    <a:lvl9pPr marL="3657600" algn="l" defTabSz="914400" rtl="0" eaLnBrk="1" latinLnBrk="0" hangingPunct="1">
      <a:defRPr sz="20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autoAdjust="0"/>
    <p:restoredTop sz="93769" autoAdjust="0"/>
  </p:normalViewPr>
  <p:slideViewPr>
    <p:cSldViewPr>
      <p:cViewPr varScale="1">
        <p:scale>
          <a:sx n="64" d="100"/>
          <a:sy n="64" d="100"/>
        </p:scale>
        <p:origin x="1656" y="60"/>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altLang="nb-NO"/>
          </a:p>
        </p:txBody>
      </p:sp>
      <p:sp>
        <p:nvSpPr>
          <p:cNvPr id="102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altLang="nb-NO"/>
          </a:p>
        </p:txBody>
      </p:sp>
      <p:sp>
        <p:nvSpPr>
          <p:cNvPr id="102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altLang="nb-NO"/>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EFC7802-AC0F-4CCA-BEF4-A4564391B7C8}" type="slidenum">
              <a:rPr lang="en-GB" altLang="nb-NO"/>
              <a:pPr/>
              <a:t>‹#›</a:t>
            </a:fld>
            <a:endParaRPr lang="en-GB" altLang="nb-NO"/>
          </a:p>
        </p:txBody>
      </p:sp>
    </p:spTree>
    <p:extLst>
      <p:ext uri="{BB962C8B-B14F-4D97-AF65-F5344CB8AC3E}">
        <p14:creationId xmlns:p14="http://schemas.microsoft.com/office/powerpoint/2010/main" val="123447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altLang="nb-NO"/>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altLang="nb-NO"/>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b-NO"/>
              <a:t>Klikk for å redigere tekststiler i malen</a:t>
            </a:r>
          </a:p>
          <a:p>
            <a:pPr lvl="1"/>
            <a:r>
              <a:rPr lang="en-GB" altLang="nb-NO"/>
              <a:t>Andre nivå</a:t>
            </a:r>
          </a:p>
          <a:p>
            <a:pPr lvl="2"/>
            <a:r>
              <a:rPr lang="en-GB" altLang="nb-NO"/>
              <a:t>Tredje nivå</a:t>
            </a:r>
          </a:p>
          <a:p>
            <a:pPr lvl="3"/>
            <a:r>
              <a:rPr lang="en-GB" altLang="nb-NO"/>
              <a:t>Fjerde nivå</a:t>
            </a:r>
          </a:p>
          <a:p>
            <a:pPr lvl="4"/>
            <a:r>
              <a:rPr lang="en-GB" altLang="nb-NO"/>
              <a:t>Femte nivå</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altLang="nb-NO"/>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CD5A56B-3B4C-4449-A5EE-ECC235916227}" type="slidenum">
              <a:rPr lang="en-GB" altLang="nb-NO"/>
              <a:pPr/>
              <a:t>‹#›</a:t>
            </a:fld>
            <a:endParaRPr lang="en-GB" altLang="nb-NO"/>
          </a:p>
        </p:txBody>
      </p:sp>
    </p:spTree>
    <p:extLst>
      <p:ext uri="{BB962C8B-B14F-4D97-AF65-F5344CB8AC3E}">
        <p14:creationId xmlns:p14="http://schemas.microsoft.com/office/powerpoint/2010/main" val="8666422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0FA5C-F749-4805-8C1D-71DA68F023CA}" type="slidenum">
              <a:rPr lang="en-GB" altLang="nb-NO"/>
              <a:pPr/>
              <a:t>1</a:t>
            </a:fld>
            <a:endParaRPr lang="en-GB" altLang="nb-NO"/>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GB" alt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a:solidFill>
                  <a:schemeClr val="tx1"/>
                </a:solidFill>
                <a:latin typeface="Times New Roman" pitchFamily="18" charset="0"/>
                <a:ea typeface="+mn-ea"/>
                <a:cs typeface="+mn-cs"/>
              </a:rPr>
              <a:t>◆ </a:t>
            </a:r>
            <a:r>
              <a:rPr lang="nb-NO" sz="1200" b="1" i="0" u="none" strike="noStrike" kern="1200" baseline="0">
                <a:solidFill>
                  <a:schemeClr val="tx1"/>
                </a:solidFill>
                <a:latin typeface="Times New Roman" pitchFamily="18" charset="0"/>
                <a:ea typeface="+mn-ea"/>
                <a:cs typeface="+mn-cs"/>
              </a:rPr>
              <a:t>Childbirth training workshops.</a:t>
            </a:r>
          </a:p>
          <a:p>
            <a:r>
              <a:rPr lang="en-US" sz="1200" b="0" i="0" u="none" strike="noStrike" kern="1200" baseline="0">
                <a:solidFill>
                  <a:schemeClr val="tx1"/>
                </a:solidFill>
                <a:latin typeface="Times New Roman" pitchFamily="18" charset="0"/>
                <a:ea typeface="+mn-ea"/>
                <a:cs typeface="+mn-cs"/>
              </a:rPr>
              <a:t>• </a:t>
            </a:r>
            <a:r>
              <a:rPr lang="en-US" sz="1200" b="0" i="0" u="none" strike="noStrike" kern="1200" baseline="0">
                <a:solidFill>
                  <a:srgbClr val="FF0000"/>
                </a:solidFill>
                <a:latin typeface="Times New Roman" pitchFamily="18" charset="0"/>
                <a:ea typeface="+mn-ea"/>
                <a:cs typeface="+mn-cs"/>
              </a:rPr>
              <a:t>Training </a:t>
            </a:r>
            <a:r>
              <a:rPr lang="en-US" sz="1200" b="0" i="0" u="none" strike="noStrike" kern="1200" baseline="0">
                <a:solidFill>
                  <a:schemeClr val="tx1"/>
                </a:solidFill>
                <a:latin typeface="Times New Roman" pitchFamily="18" charset="0"/>
                <a:ea typeface="+mn-ea"/>
                <a:cs typeface="+mn-cs"/>
              </a:rPr>
              <a:t>comprised </a:t>
            </a:r>
            <a:r>
              <a:rPr lang="en-US" sz="1200" b="0" i="0" u="sng" strike="noStrike" kern="1200" baseline="0">
                <a:solidFill>
                  <a:schemeClr val="tx1"/>
                </a:solidFill>
                <a:latin typeface="Times New Roman" pitchFamily="18" charset="0"/>
                <a:ea typeface="+mn-ea"/>
                <a:cs typeface="+mn-cs"/>
              </a:rPr>
              <a:t>three four-hour weekly sessions </a:t>
            </a:r>
            <a:r>
              <a:rPr lang="en-US" sz="1200" b="0" i="0" u="none" strike="noStrike" kern="1200" baseline="0">
                <a:solidFill>
                  <a:schemeClr val="tx1"/>
                </a:solidFill>
                <a:latin typeface="Times New Roman" pitchFamily="18" charset="0"/>
                <a:ea typeface="+mn-ea"/>
                <a:cs typeface="+mn-cs"/>
              </a:rPr>
              <a:t>in groups of 30 members.</a:t>
            </a:r>
          </a:p>
          <a:p>
            <a:r>
              <a:rPr lang="en-US" sz="1200" b="0" i="0" u="none" strike="noStrike" kern="1200" baseline="0">
                <a:solidFill>
                  <a:schemeClr val="tx1"/>
                </a:solidFill>
                <a:latin typeface="Times New Roman" pitchFamily="18" charset="0"/>
                <a:ea typeface="+mn-ea"/>
                <a:cs typeface="+mn-cs"/>
              </a:rPr>
              <a:t>• CONTENT included childbirth </a:t>
            </a:r>
            <a:r>
              <a:rPr lang="en-US" sz="1200" b="0" i="1" u="none" strike="noStrike" kern="1200" baseline="0">
                <a:solidFill>
                  <a:schemeClr val="tx1"/>
                </a:solidFill>
                <a:latin typeface="Times New Roman" pitchFamily="18" charset="0"/>
                <a:ea typeface="+mn-ea"/>
                <a:cs typeface="+mn-cs"/>
              </a:rPr>
              <a:t>fear and pain</a:t>
            </a:r>
            <a:r>
              <a:rPr lang="en-US" sz="1200" b="0" i="0" u="none" strike="noStrike" kern="1200" baseline="0">
                <a:solidFill>
                  <a:schemeClr val="tx1"/>
                </a:solidFill>
                <a:latin typeface="Times New Roman" pitchFamily="18" charset="0"/>
                <a:ea typeface="+mn-ea"/>
                <a:cs typeface="+mn-cs"/>
              </a:rPr>
              <a:t>, </a:t>
            </a:r>
            <a:r>
              <a:rPr lang="en-US" sz="1200" b="0" i="1" u="none" strike="noStrike" kern="1200" baseline="0">
                <a:solidFill>
                  <a:schemeClr val="tx1"/>
                </a:solidFill>
                <a:latin typeface="Times New Roman" pitchFamily="18" charset="0"/>
                <a:ea typeface="+mn-ea"/>
                <a:cs typeface="+mn-cs"/>
              </a:rPr>
              <a:t>pharmacological pain-relief techniques </a:t>
            </a:r>
            <a:r>
              <a:rPr lang="en-US" sz="1200" b="0" i="0" u="none" strike="noStrike" kern="1200" baseline="0">
                <a:solidFill>
                  <a:schemeClr val="tx1"/>
                </a:solidFill>
                <a:latin typeface="Times New Roman" pitchFamily="18" charset="0"/>
                <a:ea typeface="+mn-ea"/>
                <a:cs typeface="+mn-cs"/>
              </a:rPr>
              <a:t>and their effects, </a:t>
            </a:r>
            <a:r>
              <a:rPr lang="en-US" sz="1200" b="0" i="1" u="none" strike="noStrike" kern="1200" baseline="0">
                <a:solidFill>
                  <a:schemeClr val="tx1"/>
                </a:solidFill>
                <a:latin typeface="Times New Roman" pitchFamily="18" charset="0"/>
                <a:ea typeface="+mn-ea"/>
                <a:cs typeface="+mn-cs"/>
              </a:rPr>
              <a:t>nonpharmacological pain-relief </a:t>
            </a:r>
            <a:r>
              <a:rPr lang="en-US" sz="1200" b="0" i="0" u="none" strike="noStrike" kern="1200" baseline="0">
                <a:solidFill>
                  <a:schemeClr val="tx1"/>
                </a:solidFill>
                <a:latin typeface="Times New Roman" pitchFamily="18" charset="0"/>
                <a:ea typeface="+mn-ea"/>
                <a:cs typeface="+mn-cs"/>
              </a:rPr>
              <a:t>methods, </a:t>
            </a:r>
            <a:r>
              <a:rPr lang="en-US" sz="1200" b="0" i="1" u="none" strike="noStrike" kern="1200" baseline="0">
                <a:solidFill>
                  <a:schemeClr val="tx1"/>
                </a:solidFill>
                <a:latin typeface="Times New Roman" pitchFamily="18" charset="0"/>
                <a:ea typeface="+mn-ea"/>
                <a:cs typeface="+mn-cs"/>
              </a:rPr>
              <a:t>advantages and disadvantages of caesarean and vaginal delivery</a:t>
            </a:r>
            <a:r>
              <a:rPr lang="en-US" sz="1200" b="0" i="0" u="none" strike="noStrike" kern="1200" baseline="0">
                <a:solidFill>
                  <a:schemeClr val="tx1"/>
                </a:solidFill>
                <a:latin typeface="Times New Roman" pitchFamily="18" charset="0"/>
                <a:ea typeface="+mn-ea"/>
                <a:cs typeface="+mn-cs"/>
              </a:rPr>
              <a:t>, and </a:t>
            </a:r>
            <a:r>
              <a:rPr lang="en-US" sz="1200" b="0" i="1" u="none" strike="noStrike" kern="1200" baseline="0">
                <a:solidFill>
                  <a:schemeClr val="tx1"/>
                </a:solidFill>
                <a:latin typeface="Times New Roman" pitchFamily="18" charset="0"/>
                <a:ea typeface="+mn-ea"/>
                <a:cs typeface="+mn-cs"/>
              </a:rPr>
              <a:t>indications and contraindications of caesareans</a:t>
            </a:r>
            <a:r>
              <a:rPr lang="en-US" sz="1200" b="0" i="0" u="none" strike="noStrike" kern="1200" baseline="0">
                <a:solidFill>
                  <a:schemeClr val="tx1"/>
                </a:solidFill>
                <a:latin typeface="Times New Roman" pitchFamily="18" charset="0"/>
                <a:ea typeface="+mn-ea"/>
                <a:cs typeface="+mn-cs"/>
              </a:rPr>
              <a:t>, among other topics.</a:t>
            </a:r>
          </a:p>
          <a:p>
            <a:r>
              <a:rPr lang="en-US" sz="1200" b="0" i="0" u="none" strike="noStrike" kern="1200" baseline="0">
                <a:solidFill>
                  <a:schemeClr val="tx1"/>
                </a:solidFill>
                <a:latin typeface="Times New Roman" pitchFamily="18" charset="0"/>
                <a:ea typeface="+mn-ea"/>
                <a:cs typeface="+mn-cs"/>
              </a:rPr>
              <a:t>◆ </a:t>
            </a:r>
            <a:r>
              <a:rPr lang="en-US" sz="1200" b="1" i="0" u="none" strike="noStrike" kern="1200" baseline="0">
                <a:solidFill>
                  <a:schemeClr val="tx1"/>
                </a:solidFill>
                <a:latin typeface="Times New Roman" pitchFamily="18" charset="0"/>
                <a:ea typeface="+mn-ea"/>
                <a:cs typeface="+mn-cs"/>
              </a:rPr>
              <a:t>Nurse-led applied relaxation training programme.</a:t>
            </a:r>
          </a:p>
          <a:p>
            <a:r>
              <a:rPr lang="en-US" sz="1200" b="0" i="0" u="none" strike="noStrike" kern="1200" baseline="0">
                <a:solidFill>
                  <a:schemeClr val="tx1"/>
                </a:solidFill>
                <a:latin typeface="Times New Roman" pitchFamily="18" charset="0"/>
                <a:ea typeface="+mn-ea"/>
                <a:cs typeface="+mn-cs"/>
              </a:rPr>
              <a:t>• Programme comprised </a:t>
            </a:r>
            <a:r>
              <a:rPr lang="en-US" sz="1200" b="0" i="0" u="sng" strike="noStrike" kern="1200" baseline="0">
                <a:solidFill>
                  <a:schemeClr val="tx1"/>
                </a:solidFill>
                <a:latin typeface="Times New Roman" pitchFamily="18" charset="0"/>
                <a:ea typeface="+mn-ea"/>
                <a:cs typeface="+mn-cs"/>
              </a:rPr>
              <a:t>seven 90-minute</a:t>
            </a:r>
            <a:r>
              <a:rPr lang="en-US" sz="1200" b="0" i="0" u="none" strike="noStrike" kern="1200" baseline="0">
                <a:solidFill>
                  <a:schemeClr val="tx1"/>
                </a:solidFill>
                <a:latin typeface="Times New Roman" pitchFamily="18" charset="0"/>
                <a:ea typeface="+mn-ea"/>
                <a:cs typeface="+mn-cs"/>
              </a:rPr>
              <a:t> group education sessions </a:t>
            </a:r>
            <a:r>
              <a:rPr lang="en-US" sz="1200" b="0" i="0" u="sng" strike="noStrike" kern="1200" baseline="0">
                <a:solidFill>
                  <a:schemeClr val="tx1"/>
                </a:solidFill>
                <a:latin typeface="Times New Roman" pitchFamily="18" charset="0"/>
                <a:ea typeface="+mn-ea"/>
                <a:cs typeface="+mn-cs"/>
              </a:rPr>
              <a:t>over seven weeks</a:t>
            </a:r>
            <a:r>
              <a:rPr lang="en-US" sz="1200" b="0" i="0" u="none" strike="noStrike" kern="1200" baseline="0">
                <a:solidFill>
                  <a:schemeClr val="tx1"/>
                </a:solidFill>
                <a:latin typeface="Times New Roman" pitchFamily="18" charset="0"/>
                <a:ea typeface="+mn-ea"/>
                <a:cs typeface="+mn-cs"/>
              </a:rPr>
              <a:t> led by a nurse, under the supervision of a clinical psychologist.</a:t>
            </a:r>
          </a:p>
          <a:p>
            <a:r>
              <a:rPr lang="en-US" sz="1200" b="0" i="0" u="none" strike="noStrike" kern="1200" baseline="0">
                <a:solidFill>
                  <a:schemeClr val="tx1"/>
                </a:solidFill>
                <a:latin typeface="Times New Roman" pitchFamily="18" charset="0"/>
                <a:ea typeface="+mn-ea"/>
                <a:cs typeface="+mn-cs"/>
              </a:rPr>
              <a:t>• CONTENT included </a:t>
            </a:r>
            <a:r>
              <a:rPr lang="en-US" sz="1200" b="0" i="1" u="none" strike="noStrike" kern="1200" baseline="0">
                <a:solidFill>
                  <a:schemeClr val="tx1"/>
                </a:solidFill>
                <a:latin typeface="Times New Roman" pitchFamily="18" charset="0"/>
                <a:ea typeface="+mn-ea"/>
                <a:cs typeface="+mn-cs"/>
              </a:rPr>
              <a:t>group discussion of anxiety and stress-related issues in pregnancy </a:t>
            </a:r>
            <a:r>
              <a:rPr lang="en-US" sz="1200" b="0" i="0" u="none" strike="noStrike" kern="1200" baseline="0">
                <a:solidFill>
                  <a:schemeClr val="tx1"/>
                </a:solidFill>
                <a:latin typeface="Times New Roman" pitchFamily="18" charset="0"/>
                <a:ea typeface="+mn-ea"/>
                <a:cs typeface="+mn-cs"/>
              </a:rPr>
              <a:t>and the </a:t>
            </a:r>
            <a:r>
              <a:rPr lang="en-US" sz="1200" b="0" i="1" u="none" strike="noStrike" kern="1200" baseline="0">
                <a:solidFill>
                  <a:schemeClr val="tx1"/>
                </a:solidFill>
                <a:latin typeface="Times New Roman" pitchFamily="18" charset="0"/>
                <a:ea typeface="+mn-ea"/>
                <a:cs typeface="+mn-cs"/>
              </a:rPr>
              <a:t>purpose of applied relaxation and deep breathing techniques</a:t>
            </a:r>
            <a:r>
              <a:rPr lang="en-US" sz="1200" b="0" i="0" u="none" strike="noStrike" kern="1200" baseline="0">
                <a:solidFill>
                  <a:schemeClr val="tx1"/>
                </a:solidFill>
                <a:latin typeface="Times New Roman" pitchFamily="18" charset="0"/>
                <a:ea typeface="+mn-ea"/>
                <a:cs typeface="+mn-cs"/>
              </a:rPr>
              <a:t>, among other relaxation techniques.</a:t>
            </a:r>
          </a:p>
          <a:p>
            <a:r>
              <a:rPr lang="nb-NO" sz="1200" b="0" i="0" u="none" strike="noStrike" kern="1200" baseline="0">
                <a:solidFill>
                  <a:schemeClr val="tx1"/>
                </a:solidFill>
                <a:latin typeface="Times New Roman" pitchFamily="18" charset="0"/>
                <a:ea typeface="+mn-ea"/>
                <a:cs typeface="+mn-cs"/>
              </a:rPr>
              <a:t>◆ </a:t>
            </a:r>
            <a:r>
              <a:rPr lang="nb-NO" sz="1200" b="1" i="0" u="none" strike="noStrike" kern="1200" baseline="0">
                <a:solidFill>
                  <a:schemeClr val="tx1"/>
                </a:solidFill>
                <a:latin typeface="Times New Roman" pitchFamily="18" charset="0"/>
                <a:ea typeface="+mn-ea"/>
                <a:cs typeface="+mn-cs"/>
              </a:rPr>
              <a:t>Psychosocial couple-based prevention programme.</a:t>
            </a:r>
          </a:p>
          <a:p>
            <a:r>
              <a:rPr lang="en-US" sz="1200" b="0" i="0" u="none" strike="noStrike" kern="1200" baseline="0">
                <a:solidFill>
                  <a:schemeClr val="tx1"/>
                </a:solidFill>
                <a:latin typeface="Times New Roman" pitchFamily="18" charset="0"/>
                <a:ea typeface="+mn-ea"/>
                <a:cs typeface="+mn-cs"/>
              </a:rPr>
              <a:t>• The psychosocial programme consisted of </a:t>
            </a:r>
            <a:r>
              <a:rPr lang="en-US" sz="1200" b="0" i="0" u="sng" strike="noStrike" kern="1200" baseline="0">
                <a:solidFill>
                  <a:schemeClr val="tx1"/>
                </a:solidFill>
                <a:latin typeface="Times New Roman" pitchFamily="18" charset="0"/>
                <a:ea typeface="+mn-ea"/>
                <a:cs typeface="+mn-cs"/>
              </a:rPr>
              <a:t>nine classes</a:t>
            </a:r>
            <a:r>
              <a:rPr lang="en-US" sz="1200" b="0" i="0" u="none" strike="noStrike" kern="1200" baseline="0">
                <a:solidFill>
                  <a:schemeClr val="tx1"/>
                </a:solidFill>
                <a:latin typeface="Times New Roman" pitchFamily="18" charset="0"/>
                <a:ea typeface="+mn-ea"/>
                <a:cs typeface="+mn-cs"/>
              </a:rPr>
              <a:t>, with </a:t>
            </a:r>
            <a:r>
              <a:rPr lang="en-US" sz="1200" b="0" i="0" u="sng" strike="noStrike" kern="1200" baseline="0">
                <a:solidFill>
                  <a:schemeClr val="tx1"/>
                </a:solidFill>
                <a:latin typeface="Times New Roman" pitchFamily="18" charset="0"/>
                <a:ea typeface="+mn-ea"/>
                <a:cs typeface="+mn-cs"/>
              </a:rPr>
              <a:t>four weekly classes </a:t>
            </a:r>
            <a:r>
              <a:rPr lang="en-US" sz="1200" b="0" i="0" u="none" strike="noStrike" kern="1200" baseline="0">
                <a:solidFill>
                  <a:schemeClr val="tx1"/>
                </a:solidFill>
                <a:latin typeface="Times New Roman" pitchFamily="18" charset="0"/>
                <a:ea typeface="+mn-ea"/>
                <a:cs typeface="+mn-cs"/>
              </a:rPr>
              <a:t>conducted during the second or third trimester of pregnancy and four weekly classes conducted within the first six months </a:t>
            </a:r>
            <a:r>
              <a:rPr lang="nb-NO" sz="1200" b="0" i="0" u="none" strike="noStrike" kern="1200" baseline="0">
                <a:solidFill>
                  <a:schemeClr val="tx1"/>
                </a:solidFill>
                <a:latin typeface="Times New Roman" pitchFamily="18" charset="0"/>
                <a:ea typeface="+mn-ea"/>
                <a:cs typeface="+mn-cs"/>
              </a:rPr>
              <a:t>postpartum.</a:t>
            </a:r>
          </a:p>
          <a:p>
            <a:r>
              <a:rPr lang="en-US" sz="1200" b="0" i="0" u="none" strike="noStrike" kern="1200" baseline="0">
                <a:solidFill>
                  <a:schemeClr val="tx1"/>
                </a:solidFill>
                <a:latin typeface="Times New Roman" pitchFamily="18" charset="0"/>
                <a:ea typeface="+mn-ea"/>
                <a:cs typeface="+mn-cs"/>
              </a:rPr>
              <a:t>• Classes focused on </a:t>
            </a:r>
            <a:r>
              <a:rPr lang="en-US" sz="1200" b="0" i="1" u="none" strike="noStrike" kern="1200" baseline="0">
                <a:solidFill>
                  <a:schemeClr val="tx1"/>
                </a:solidFill>
                <a:latin typeface="Times New Roman" pitchFamily="18" charset="0"/>
                <a:ea typeface="+mn-ea"/>
                <a:cs typeface="+mn-cs"/>
              </a:rPr>
              <a:t>emotional self-management, conflict management</a:t>
            </a:r>
            <a:r>
              <a:rPr lang="en-US" sz="1200" b="0" i="0" u="none" strike="noStrike" kern="1200" baseline="0">
                <a:solidFill>
                  <a:schemeClr val="tx1"/>
                </a:solidFill>
                <a:latin typeface="Times New Roman" pitchFamily="18" charset="0"/>
                <a:ea typeface="+mn-ea"/>
                <a:cs typeface="+mn-cs"/>
              </a:rPr>
              <a:t>, problem solving, communication and mutual support strategies that foster </a:t>
            </a:r>
            <a:r>
              <a:rPr lang="en-US" sz="1200" b="0" i="1" u="none" strike="noStrike" kern="1200" baseline="0">
                <a:solidFill>
                  <a:schemeClr val="tx1"/>
                </a:solidFill>
                <a:latin typeface="Times New Roman" pitchFamily="18" charset="0"/>
                <a:ea typeface="+mn-ea"/>
                <a:cs typeface="+mn-cs"/>
              </a:rPr>
              <a:t>positive joint parenting </a:t>
            </a:r>
            <a:r>
              <a:rPr lang="en-US" sz="1200" b="0" i="0" u="none" strike="noStrike" kern="1200" baseline="0">
                <a:solidFill>
                  <a:schemeClr val="tx1"/>
                </a:solidFill>
                <a:latin typeface="Times New Roman" pitchFamily="18" charset="0"/>
                <a:ea typeface="+mn-ea"/>
                <a:cs typeface="+mn-cs"/>
              </a:rPr>
              <a:t>of an infant.</a:t>
            </a:r>
          </a:p>
          <a:p>
            <a:r>
              <a:rPr lang="en-US" sz="1200" b="0" i="0" u="none" strike="noStrike" kern="1200" baseline="0">
                <a:solidFill>
                  <a:schemeClr val="tx1"/>
                </a:solidFill>
                <a:latin typeface="Times New Roman" pitchFamily="18" charset="0"/>
                <a:ea typeface="+mn-ea"/>
                <a:cs typeface="+mn-cs"/>
              </a:rPr>
              <a:t>◆ </a:t>
            </a:r>
            <a:r>
              <a:rPr lang="en-US" sz="1200" b="1" i="0" u="none" strike="noStrike" kern="1200" baseline="0">
                <a:solidFill>
                  <a:schemeClr val="tx1"/>
                </a:solidFill>
                <a:latin typeface="Times New Roman" pitchFamily="18" charset="0"/>
                <a:ea typeface="+mn-ea"/>
                <a:cs typeface="+mn-cs"/>
              </a:rPr>
              <a:t>Psychoeducation for women with fear of childbirth.</a:t>
            </a:r>
          </a:p>
          <a:p>
            <a:r>
              <a:rPr lang="en-US" sz="1200" b="0" i="0" u="none" strike="noStrike" kern="1200" baseline="0">
                <a:solidFill>
                  <a:schemeClr val="tx1"/>
                </a:solidFill>
                <a:latin typeface="Times New Roman" pitchFamily="18" charset="0"/>
                <a:ea typeface="+mn-ea"/>
                <a:cs typeface="+mn-cs"/>
              </a:rPr>
              <a:t>• The psychoeducative group therapy was led by four different </a:t>
            </a:r>
            <a:r>
              <a:rPr lang="en-US" sz="1200" b="0" i="1" u="none" strike="noStrike" kern="1200" baseline="0">
                <a:solidFill>
                  <a:schemeClr val="tx1"/>
                </a:solidFill>
                <a:latin typeface="Times New Roman" pitchFamily="18" charset="0"/>
                <a:ea typeface="+mn-ea"/>
                <a:cs typeface="+mn-cs"/>
              </a:rPr>
              <a:t>psychologists</a:t>
            </a:r>
            <a:r>
              <a:rPr lang="en-US" sz="1200" b="0" i="0" u="none" strike="noStrike" kern="1200" baseline="0">
                <a:solidFill>
                  <a:schemeClr val="tx1"/>
                </a:solidFill>
                <a:latin typeface="Times New Roman" pitchFamily="18" charset="0"/>
                <a:ea typeface="+mn-ea"/>
                <a:cs typeface="+mn-cs"/>
              </a:rPr>
              <a:t> with special group therapeutic skills in pregnancy-related issues. </a:t>
            </a:r>
            <a:r>
              <a:rPr lang="en-US" sz="1200" b="0" i="0" u="sng" strike="noStrike" kern="1200" baseline="0">
                <a:solidFill>
                  <a:schemeClr val="tx1"/>
                </a:solidFill>
                <a:latin typeface="Times New Roman" pitchFamily="18" charset="0"/>
                <a:ea typeface="+mn-ea"/>
                <a:cs typeface="+mn-cs"/>
              </a:rPr>
              <a:t>Six group sessions </a:t>
            </a:r>
            <a:r>
              <a:rPr lang="en-US" sz="1200" b="0" i="0" u="none" strike="noStrike" kern="1200" baseline="0">
                <a:solidFill>
                  <a:schemeClr val="tx1"/>
                </a:solidFill>
                <a:latin typeface="Times New Roman" pitchFamily="18" charset="0"/>
                <a:ea typeface="+mn-ea"/>
                <a:cs typeface="+mn-cs"/>
              </a:rPr>
              <a:t>were held during pregnancy and one was held with the newborns six to eight weeks after delivery.</a:t>
            </a:r>
          </a:p>
          <a:p>
            <a:r>
              <a:rPr lang="en-US" sz="1200" b="0" i="0" u="none" strike="noStrike" kern="1200" baseline="0">
                <a:solidFill>
                  <a:schemeClr val="tx1"/>
                </a:solidFill>
                <a:latin typeface="Times New Roman" pitchFamily="18" charset="0"/>
                <a:ea typeface="+mn-ea"/>
                <a:cs typeface="+mn-cs"/>
              </a:rPr>
              <a:t>• Each </a:t>
            </a:r>
            <a:r>
              <a:rPr lang="en-US" sz="1200" b="0" i="0" u="sng" strike="noStrike" kern="1200" baseline="0">
                <a:solidFill>
                  <a:schemeClr val="tx1"/>
                </a:solidFill>
                <a:latin typeface="Times New Roman" pitchFamily="18" charset="0"/>
                <a:ea typeface="+mn-ea"/>
                <a:cs typeface="+mn-cs"/>
              </a:rPr>
              <a:t>two-hour session </a:t>
            </a:r>
            <a:r>
              <a:rPr lang="en-US" sz="1200" b="0" i="0" u="none" strike="noStrike" kern="1200" baseline="0">
                <a:solidFill>
                  <a:schemeClr val="tx1"/>
                </a:solidFill>
                <a:latin typeface="Times New Roman" pitchFamily="18" charset="0"/>
                <a:ea typeface="+mn-ea"/>
                <a:cs typeface="+mn-cs"/>
              </a:rPr>
              <a:t>consisted of a focused topic and a 30-minute guided relaxation exercise using an audio recording developed for this purpose. This relaxation exercise guided the participants through stages of imaginary delivery in a relaxed state of mind with positive, calming and supportive suggestions.</a:t>
            </a:r>
          </a:p>
          <a:p>
            <a:r>
              <a:rPr lang="en-US" sz="1200" b="0" i="0" u="none" strike="noStrike" kern="1200" baseline="0">
                <a:solidFill>
                  <a:schemeClr val="tx1"/>
                </a:solidFill>
                <a:latin typeface="Times New Roman" pitchFamily="18" charset="0"/>
                <a:ea typeface="+mn-ea"/>
                <a:cs typeface="+mn-cs"/>
              </a:rPr>
              <a:t>• The topics covered included </a:t>
            </a:r>
            <a:r>
              <a:rPr lang="en-US" sz="1200" b="0" i="1" u="none" strike="noStrike" kern="1200" baseline="0">
                <a:solidFill>
                  <a:schemeClr val="tx1"/>
                </a:solidFill>
                <a:latin typeface="Times New Roman" pitchFamily="18" charset="0"/>
                <a:ea typeface="+mn-ea"/>
                <a:cs typeface="+mn-cs"/>
              </a:rPr>
              <a:t>information about fear and anxiety, fear of childbirth, normalization of individual reactions, stages of labour, hospital routines, the birth process, and pain relief</a:t>
            </a:r>
            <a:r>
              <a:rPr lang="en-US" sz="1200" b="0" i="0" u="none" strike="noStrike" kern="1200" baseline="0">
                <a:solidFill>
                  <a:schemeClr val="tx1"/>
                </a:solidFill>
                <a:latin typeface="Times New Roman" pitchFamily="18" charset="0"/>
                <a:ea typeface="+mn-ea"/>
                <a:cs typeface="+mn-cs"/>
              </a:rPr>
              <a:t> (led by a therapist </a:t>
            </a:r>
            <a:r>
              <a:rPr lang="nb-NO" sz="1200" b="0" i="0" u="none" strike="noStrike" kern="1200" baseline="0">
                <a:solidFill>
                  <a:schemeClr val="tx1"/>
                </a:solidFill>
                <a:latin typeface="Times New Roman" pitchFamily="18" charset="0"/>
                <a:ea typeface="+mn-ea"/>
                <a:cs typeface="+mn-cs"/>
              </a:rPr>
              <a:t>and midwife), among others.</a:t>
            </a:r>
          </a:p>
          <a:p>
            <a:r>
              <a:rPr lang="en-US" sz="1200" b="0" i="0" u="none" strike="noStrike" kern="1200" baseline="0">
                <a:solidFill>
                  <a:schemeClr val="tx1"/>
                </a:solidFill>
                <a:latin typeface="Times New Roman" pitchFamily="18" charset="0"/>
                <a:ea typeface="+mn-ea"/>
                <a:cs typeface="+mn-cs"/>
              </a:rPr>
              <a:t>◆</a:t>
            </a:r>
            <a:r>
              <a:rPr lang="en-US" sz="1200" b="1" i="0" u="none" strike="noStrike" kern="1200" baseline="0">
                <a:solidFill>
                  <a:schemeClr val="tx1"/>
                </a:solidFill>
                <a:latin typeface="Times New Roman" pitchFamily="18" charset="0"/>
                <a:ea typeface="+mn-ea"/>
                <a:cs typeface="+mn-cs"/>
              </a:rPr>
              <a:t>When considering the educational interventions and support programmes targeted at women to reducecaesarean births, no specific format (e.g. pamphlet, videos, role play education) is recommended as more effective</a:t>
            </a:r>
            <a:r>
              <a:rPr lang="en-US" sz="1200" b="0" i="0" u="none" strike="noStrike" kern="1200" baseline="0">
                <a:solidFill>
                  <a:schemeClr val="tx1"/>
                </a:solidFill>
                <a:latin typeface="Times New Roman" pitchFamily="18" charset="0"/>
                <a:ea typeface="+mn-ea"/>
                <a:cs typeface="+mn-cs"/>
              </a:rPr>
              <a:t>. </a:t>
            </a:r>
          </a:p>
          <a:p>
            <a:r>
              <a:rPr lang="en-US" sz="1200" b="0" i="0" u="none" strike="noStrike" kern="1200" baseline="0">
                <a:solidFill>
                  <a:schemeClr val="tx1"/>
                </a:solidFill>
                <a:latin typeface="Times New Roman" pitchFamily="18" charset="0"/>
                <a:ea typeface="+mn-ea"/>
                <a:cs typeface="+mn-cs"/>
              </a:rPr>
              <a:t>◆ Further information on the educational interventions and support programmes is presented in Web annex 2.</a:t>
            </a:r>
            <a:endParaRPr lang="nb-NO"/>
          </a:p>
        </p:txBody>
      </p:sp>
      <p:sp>
        <p:nvSpPr>
          <p:cNvPr id="4" name="Plassholder for lysbildenummer 3"/>
          <p:cNvSpPr>
            <a:spLocks noGrp="1"/>
          </p:cNvSpPr>
          <p:nvPr>
            <p:ph type="sldNum" sz="quarter" idx="10"/>
          </p:nvPr>
        </p:nvSpPr>
        <p:spPr/>
        <p:txBody>
          <a:bodyPr/>
          <a:lstStyle/>
          <a:p>
            <a:fld id="{8CD5A56B-3B4C-4449-A5EE-ECC235916227}" type="slidenum">
              <a:rPr lang="en-GB" altLang="nb-NO" smtClean="0"/>
              <a:pPr/>
              <a:t>12</a:t>
            </a:fld>
            <a:endParaRPr lang="en-GB" altLang="nb-NO"/>
          </a:p>
        </p:txBody>
      </p:sp>
    </p:spTree>
    <p:extLst>
      <p:ext uri="{BB962C8B-B14F-4D97-AF65-F5344CB8AC3E}">
        <p14:creationId xmlns:p14="http://schemas.microsoft.com/office/powerpoint/2010/main" val="1028532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a:solidFill>
                  <a:schemeClr val="tx1"/>
                </a:solidFill>
                <a:latin typeface="Times New Roman" pitchFamily="18" charset="0"/>
                <a:ea typeface="+mn-ea"/>
                <a:cs typeface="+mn-cs"/>
              </a:rPr>
              <a:t>The GDG emphasized that this recommendation is for settings with adequate resources and senior</a:t>
            </a:r>
          </a:p>
          <a:p>
            <a:r>
              <a:rPr lang="en-US" sz="1200" b="0" i="0" u="none" strike="noStrike" kern="1200" baseline="0">
                <a:solidFill>
                  <a:schemeClr val="tx1"/>
                </a:solidFill>
                <a:latin typeface="Times New Roman" pitchFamily="18" charset="0"/>
                <a:ea typeface="+mn-ea"/>
                <a:cs typeface="+mn-cs"/>
              </a:rPr>
              <a:t>clinicians (obstetrician-gynaecologists) able to provide mandatory second opinion for caesarean</a:t>
            </a:r>
          </a:p>
          <a:p>
            <a:r>
              <a:rPr lang="nb-NO" sz="1200" b="0" i="0" u="none" strike="noStrike" kern="1200" baseline="0">
                <a:solidFill>
                  <a:schemeClr val="tx1"/>
                </a:solidFill>
                <a:latin typeface="Times New Roman" pitchFamily="18" charset="0"/>
                <a:ea typeface="+mn-ea"/>
                <a:cs typeface="+mn-cs"/>
              </a:rPr>
              <a:t>indication.</a:t>
            </a:r>
          </a:p>
          <a:p>
            <a:pPr marL="171450" indent="-171450">
              <a:buFont typeface="Arial" panose="020B0604020202020204" pitchFamily="34" charset="0"/>
              <a:buChar char="•"/>
            </a:pPr>
            <a:r>
              <a:rPr lang="en-US" sz="1200" b="0" i="0" u="none" strike="noStrike" kern="1200" baseline="0">
                <a:solidFill>
                  <a:schemeClr val="tx1"/>
                </a:solidFill>
                <a:latin typeface="Times New Roman" pitchFamily="18" charset="0"/>
                <a:ea typeface="+mn-ea"/>
                <a:cs typeface="+mn-cs"/>
              </a:rPr>
              <a:t>The GDG noted that, although the effect size for this intervention is small, it might still translate into</a:t>
            </a:r>
          </a:p>
          <a:p>
            <a:r>
              <a:rPr lang="en-US" sz="1200" b="0" i="0" u="none" strike="noStrike" kern="1200" baseline="0">
                <a:solidFill>
                  <a:schemeClr val="tx1"/>
                </a:solidFill>
                <a:latin typeface="Times New Roman" pitchFamily="18" charset="0"/>
                <a:ea typeface="+mn-ea"/>
                <a:cs typeface="+mn-cs"/>
              </a:rPr>
              <a:t>important impact on caesarean section rates, particularly in settings with adequate resources and high</a:t>
            </a:r>
          </a:p>
          <a:p>
            <a:r>
              <a:rPr lang="nb-NO" sz="1200" b="0" i="0" u="none" strike="noStrike" kern="1200" baseline="0">
                <a:solidFill>
                  <a:schemeClr val="tx1"/>
                </a:solidFill>
                <a:latin typeface="Times New Roman" pitchFamily="18" charset="0"/>
                <a:ea typeface="+mn-ea"/>
                <a:cs typeface="+mn-cs"/>
              </a:rPr>
              <a:t>caesarean section rates.</a:t>
            </a:r>
          </a:p>
          <a:p>
            <a:pPr marL="171450" indent="-171450">
              <a:buFont typeface="Arial" panose="020B0604020202020204" pitchFamily="34" charset="0"/>
              <a:buChar char="•"/>
            </a:pPr>
            <a:r>
              <a:rPr lang="en-US" sz="1200" b="0" i="0" u="none" strike="noStrike" kern="1200" baseline="0">
                <a:solidFill>
                  <a:schemeClr val="tx1"/>
                </a:solidFill>
                <a:latin typeface="Times New Roman" pitchFamily="18" charset="0"/>
                <a:ea typeface="+mn-ea"/>
                <a:cs typeface="+mn-cs"/>
              </a:rPr>
              <a:t>The following were components of the clinical practice guideline plus mandatory second opinion</a:t>
            </a:r>
          </a:p>
          <a:p>
            <a:r>
              <a:rPr lang="nb-NO" sz="1200" b="0" i="0" u="none" strike="noStrike" kern="1200" baseline="0">
                <a:solidFill>
                  <a:schemeClr val="tx1"/>
                </a:solidFill>
                <a:latin typeface="Times New Roman" pitchFamily="18" charset="0"/>
                <a:ea typeface="+mn-ea"/>
                <a:cs typeface="+mn-cs"/>
              </a:rPr>
              <a:t>intervention.</a:t>
            </a:r>
          </a:p>
          <a:p>
            <a:r>
              <a:rPr lang="nb-NO" sz="1200" b="0" i="0" u="none" strike="noStrike" kern="1200" baseline="0">
                <a:solidFill>
                  <a:schemeClr val="tx1"/>
                </a:solidFill>
                <a:latin typeface="Times New Roman" pitchFamily="18" charset="0"/>
                <a:ea typeface="+mn-ea"/>
                <a:cs typeface="+mn-cs"/>
              </a:rPr>
              <a:t>- </a:t>
            </a:r>
            <a:r>
              <a:rPr lang="en-US" sz="1200" b="0" i="0" u="none" strike="noStrike" kern="1200" baseline="0">
                <a:solidFill>
                  <a:schemeClr val="tx1"/>
                </a:solidFill>
                <a:latin typeface="Times New Roman" pitchFamily="18" charset="0"/>
                <a:ea typeface="+mn-ea"/>
                <a:cs typeface="+mn-cs"/>
              </a:rPr>
              <a:t>Clinical practice guidelines were prepared as decision flow charts for six primary indications for caesarean</a:t>
            </a:r>
          </a:p>
          <a:p>
            <a:r>
              <a:rPr lang="en-US" sz="1200" b="0" i="0" u="none" strike="noStrike" kern="1200" baseline="0">
                <a:solidFill>
                  <a:schemeClr val="tx1"/>
                </a:solidFill>
                <a:latin typeface="Times New Roman" pitchFamily="18" charset="0"/>
                <a:ea typeface="+mn-ea"/>
                <a:cs typeface="+mn-cs"/>
              </a:rPr>
              <a:t>section. The guidelines were developed by the investigators of the included study (90).</a:t>
            </a:r>
          </a:p>
          <a:p>
            <a:r>
              <a:rPr lang="en-US" sz="1200" b="0" i="0" u="none" strike="noStrike" kern="1200" baseline="0">
                <a:solidFill>
                  <a:schemeClr val="tx1"/>
                </a:solidFill>
                <a:latin typeface="Times New Roman" pitchFamily="18" charset="0"/>
                <a:ea typeface="+mn-ea"/>
                <a:cs typeface="+mn-cs"/>
              </a:rPr>
              <a:t> - </a:t>
            </a:r>
            <a:r>
              <a:rPr lang="en-US" sz="1200" b="1" i="0" u="none" strike="noStrike" kern="1200" baseline="0">
                <a:solidFill>
                  <a:schemeClr val="tx1"/>
                </a:solidFill>
                <a:latin typeface="Times New Roman" pitchFamily="18" charset="0"/>
                <a:ea typeface="+mn-ea"/>
                <a:cs typeface="+mn-cs"/>
              </a:rPr>
              <a:t>Mandatory second opinion </a:t>
            </a:r>
            <a:r>
              <a:rPr lang="en-US" sz="1200" b="0" i="0" u="none" strike="noStrike" kern="1200" baseline="0">
                <a:solidFill>
                  <a:schemeClr val="tx1"/>
                </a:solidFill>
                <a:latin typeface="Times New Roman" pitchFamily="18" charset="0"/>
                <a:ea typeface="+mn-ea"/>
                <a:cs typeface="+mn-cs"/>
              </a:rPr>
              <a:t>was provided by the attending physician before caesarean section</a:t>
            </a:r>
            <a:r>
              <a:rPr lang="en-US" sz="1200" b="0" i="1" u="none" strike="noStrike" kern="1200" baseline="0">
                <a:solidFill>
                  <a:schemeClr val="tx1"/>
                </a:solidFill>
                <a:latin typeface="Times New Roman" pitchFamily="18" charset="0"/>
                <a:ea typeface="+mn-ea"/>
                <a:cs typeface="+mn-cs"/>
              </a:rPr>
              <a:t>. The physician</a:t>
            </a:r>
          </a:p>
          <a:p>
            <a:r>
              <a:rPr lang="en-US" sz="1200" b="0" i="1" u="none" strike="noStrike" kern="1200" baseline="0">
                <a:solidFill>
                  <a:schemeClr val="tx1"/>
                </a:solidFill>
                <a:latin typeface="Times New Roman" pitchFamily="18" charset="0"/>
                <a:ea typeface="+mn-ea"/>
                <a:cs typeface="+mn-cs"/>
              </a:rPr>
              <a:t>providing the second opinion had to be a person with clinical qualifications equal to or higher than those of the</a:t>
            </a:r>
          </a:p>
          <a:p>
            <a:r>
              <a:rPr lang="en-US" sz="1200" b="0" i="1" u="none" strike="noStrike" kern="1200" baseline="0">
                <a:solidFill>
                  <a:schemeClr val="tx1"/>
                </a:solidFill>
                <a:latin typeface="Times New Roman" pitchFamily="18" charset="0"/>
                <a:ea typeface="+mn-ea"/>
                <a:cs typeface="+mn-cs"/>
              </a:rPr>
              <a:t>attending physician, working at the same hospital, selected by the obstetrics department and who agreed to</a:t>
            </a:r>
          </a:p>
          <a:p>
            <a:r>
              <a:rPr lang="nb-NO" sz="1200" b="0" i="1" u="none" strike="noStrike" kern="1200" baseline="0">
                <a:solidFill>
                  <a:schemeClr val="tx1"/>
                </a:solidFill>
                <a:latin typeface="Times New Roman" pitchFamily="18" charset="0"/>
                <a:ea typeface="+mn-ea"/>
                <a:cs typeface="+mn-cs"/>
              </a:rPr>
              <a:t>follow the clinical guideline.</a:t>
            </a:r>
          </a:p>
          <a:p>
            <a:pPr marL="171450" indent="-171450">
              <a:buFont typeface="Arial" panose="020B0604020202020204" pitchFamily="34" charset="0"/>
              <a:buChar char="•"/>
            </a:pPr>
            <a:r>
              <a:rPr lang="en-US" sz="1200" b="0" i="0" u="none" strike="noStrike" kern="1200" baseline="0">
                <a:solidFill>
                  <a:schemeClr val="tx1"/>
                </a:solidFill>
                <a:latin typeface="Times New Roman" pitchFamily="18" charset="0"/>
                <a:ea typeface="+mn-ea"/>
                <a:cs typeface="+mn-cs"/>
              </a:rPr>
              <a:t>Clinical practice guidelines in this recommendation refers to those implemented in the included study</a:t>
            </a:r>
          </a:p>
          <a:p>
            <a:r>
              <a:rPr lang="en-US" sz="1200" b="0" i="1" u="none" strike="noStrike" kern="1200" baseline="0">
                <a:solidFill>
                  <a:schemeClr val="tx1"/>
                </a:solidFill>
                <a:latin typeface="Times New Roman" pitchFamily="18" charset="0"/>
                <a:ea typeface="+mn-ea"/>
                <a:cs typeface="+mn-cs"/>
              </a:rPr>
              <a:t>(90) </a:t>
            </a:r>
            <a:r>
              <a:rPr lang="en-US" sz="1200" b="0" i="0" u="none" strike="noStrike" kern="1200" baseline="0">
                <a:solidFill>
                  <a:schemeClr val="tx1"/>
                </a:solidFill>
                <a:latin typeface="Times New Roman" pitchFamily="18" charset="0"/>
                <a:ea typeface="+mn-ea"/>
                <a:cs typeface="+mn-cs"/>
              </a:rPr>
              <a:t>1 and the relevant WHO guidelines listed in Annex 3.</a:t>
            </a:r>
            <a:endParaRPr lang="nb-NO"/>
          </a:p>
        </p:txBody>
      </p:sp>
      <p:sp>
        <p:nvSpPr>
          <p:cNvPr id="4" name="Plassholder for lysbildenummer 3"/>
          <p:cNvSpPr>
            <a:spLocks noGrp="1"/>
          </p:cNvSpPr>
          <p:nvPr>
            <p:ph type="sldNum" sz="quarter" idx="10"/>
          </p:nvPr>
        </p:nvSpPr>
        <p:spPr/>
        <p:txBody>
          <a:bodyPr/>
          <a:lstStyle/>
          <a:p>
            <a:fld id="{8CD5A56B-3B4C-4449-A5EE-ECC235916227}" type="slidenum">
              <a:rPr lang="en-GB" altLang="nb-NO" smtClean="0"/>
              <a:pPr/>
              <a:t>14</a:t>
            </a:fld>
            <a:endParaRPr lang="en-GB" altLang="nb-NO"/>
          </a:p>
        </p:txBody>
      </p:sp>
    </p:spTree>
    <p:extLst>
      <p:ext uri="{BB962C8B-B14F-4D97-AF65-F5344CB8AC3E}">
        <p14:creationId xmlns:p14="http://schemas.microsoft.com/office/powerpoint/2010/main" val="117108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The following were components of the evidence-based clinical practice guidelines 2 and audit and </a:t>
            </a:r>
            <a:r>
              <a:rPr lang="nb-NO" sz="1200" b="0" i="0" u="none" strike="noStrike" kern="1200" baseline="0" dirty="0">
                <a:solidFill>
                  <a:schemeClr val="tx1"/>
                </a:solidFill>
                <a:latin typeface="Times New Roman" pitchFamily="18" charset="0"/>
                <a:ea typeface="+mn-ea"/>
                <a:cs typeface="+mn-cs"/>
              </a:rPr>
              <a:t>feedback </a:t>
            </a:r>
            <a:r>
              <a:rPr lang="nb-NO" sz="1200" b="0" i="0" u="none" strike="noStrike" kern="1200" baseline="0" dirty="0" err="1">
                <a:solidFill>
                  <a:schemeClr val="tx1"/>
                </a:solidFill>
                <a:latin typeface="Times New Roman" pitchFamily="18" charset="0"/>
                <a:ea typeface="+mn-ea"/>
                <a:cs typeface="+mn-cs"/>
              </a:rPr>
              <a:t>intervention</a:t>
            </a:r>
            <a:r>
              <a:rPr lang="nb-NO" sz="1200" b="0" i="0" u="none" strike="noStrike" kern="1200" baseline="0" dirty="0">
                <a:solidFill>
                  <a:schemeClr val="tx1"/>
                </a:solidFill>
                <a:latin typeface="Times New Roman" pitchFamily="18" charset="0"/>
                <a:ea typeface="+mn-ea"/>
                <a:cs typeface="+mn-cs"/>
              </a:rPr>
              <a:t>.</a:t>
            </a:r>
          </a:p>
          <a:p>
            <a:r>
              <a:rPr lang="en-US" sz="1200" b="0" i="0" u="none" strike="noStrike" kern="1200" baseline="0" dirty="0">
                <a:solidFill>
                  <a:schemeClr val="tx1"/>
                </a:solidFill>
                <a:latin typeface="Times New Roman" pitchFamily="18" charset="0"/>
                <a:ea typeface="+mn-ea"/>
                <a:cs typeface="+mn-cs"/>
              </a:rPr>
              <a:t>• Onsite training in evidence-based clinical practice, facilitation of implementation by a local opinion leader </a:t>
            </a:r>
            <a:r>
              <a:rPr lang="nb-NO" sz="1200" b="0" i="0" u="none" strike="noStrike" kern="1200" baseline="0" dirty="0">
                <a:solidFill>
                  <a:schemeClr val="tx1"/>
                </a:solidFill>
                <a:latin typeface="Times New Roman" pitchFamily="18" charset="0"/>
                <a:ea typeface="+mn-ea"/>
                <a:cs typeface="+mn-cs"/>
              </a:rPr>
              <a:t>(</a:t>
            </a:r>
            <a:r>
              <a:rPr lang="nb-NO" sz="1200" b="0" i="0" u="none" strike="noStrike" kern="1200" baseline="0" dirty="0" err="1">
                <a:solidFill>
                  <a:schemeClr val="tx1"/>
                </a:solidFill>
                <a:latin typeface="Times New Roman" pitchFamily="18" charset="0"/>
                <a:ea typeface="+mn-ea"/>
                <a:cs typeface="+mn-cs"/>
              </a:rPr>
              <a:t>obstetrician-gynaecologist</a:t>
            </a:r>
            <a:r>
              <a:rPr lang="nb-NO" sz="1200" b="0" i="0" u="none" strike="noStrike" kern="1200" baseline="0" dirty="0">
                <a:solidFill>
                  <a:schemeClr val="tx1"/>
                </a:solidFill>
                <a:latin typeface="Times New Roman" pitchFamily="18" charset="0"/>
                <a:ea typeface="+mn-ea"/>
                <a:cs typeface="+mn-cs"/>
              </a:rPr>
              <a:t>) and </a:t>
            </a:r>
            <a:r>
              <a:rPr lang="nb-NO" sz="1200" b="0" i="0" u="none" strike="noStrike" kern="1200" baseline="0" dirty="0" err="1">
                <a:solidFill>
                  <a:schemeClr val="tx1"/>
                </a:solidFill>
                <a:latin typeface="Times New Roman" pitchFamily="18" charset="0"/>
                <a:ea typeface="+mn-ea"/>
                <a:cs typeface="+mn-cs"/>
              </a:rPr>
              <a:t>supportive</a:t>
            </a:r>
            <a:r>
              <a:rPr lang="nb-NO" sz="1200" b="0" i="0" u="none" strike="noStrike" kern="1200" baseline="0" dirty="0">
                <a:solidFill>
                  <a:schemeClr val="tx1"/>
                </a:solidFill>
                <a:latin typeface="Times New Roman" pitchFamily="18" charset="0"/>
                <a:ea typeface="+mn-ea"/>
                <a:cs typeface="+mn-cs"/>
              </a:rPr>
              <a:t> </a:t>
            </a:r>
            <a:r>
              <a:rPr lang="nb-NO" sz="1200" b="0" i="0" u="none" strike="noStrike" kern="1200" baseline="0" dirty="0" err="1">
                <a:solidFill>
                  <a:schemeClr val="tx1"/>
                </a:solidFill>
                <a:latin typeface="Times New Roman" pitchFamily="18" charset="0"/>
                <a:ea typeface="+mn-ea"/>
                <a:cs typeface="+mn-cs"/>
              </a:rPr>
              <a:t>supervision</a:t>
            </a:r>
            <a:r>
              <a:rPr lang="nb-NO" sz="1200" b="0" i="0" u="none" strike="noStrike" kern="1200" baseline="0" dirty="0">
                <a:solidFill>
                  <a:schemeClr val="tx1"/>
                </a:solidFill>
                <a:latin typeface="Times New Roman" pitchFamily="18" charset="0"/>
                <a:ea typeface="+mn-ea"/>
                <a:cs typeface="+mn-cs"/>
              </a:rPr>
              <a:t>.</a:t>
            </a:r>
          </a:p>
          <a:p>
            <a:r>
              <a:rPr lang="en-US" sz="1200" b="0" i="0" u="none" strike="noStrike" kern="1200" baseline="0" dirty="0">
                <a:solidFill>
                  <a:schemeClr val="tx1"/>
                </a:solidFill>
                <a:latin typeface="Times New Roman" pitchFamily="18" charset="0"/>
                <a:ea typeface="+mn-ea"/>
                <a:cs typeface="+mn-cs"/>
              </a:rPr>
              <a:t>• Audits of indications for caesarean births and provision of feedback to physicians and nurses involved in the decision-making process for deliveries. The audits were conducted by a local audit committee comprising two obstetrician-</a:t>
            </a:r>
            <a:r>
              <a:rPr lang="en-US" sz="1200" b="0" i="0" u="none" strike="noStrike" kern="1200" baseline="0" dirty="0" err="1">
                <a:solidFill>
                  <a:schemeClr val="tx1"/>
                </a:solidFill>
                <a:latin typeface="Times New Roman" pitchFamily="18" charset="0"/>
                <a:ea typeface="+mn-ea"/>
                <a:cs typeface="+mn-cs"/>
              </a:rPr>
              <a:t>gynaecologists</a:t>
            </a:r>
            <a:r>
              <a:rPr lang="en-US" sz="1200" b="0" i="0" u="none" strike="noStrike" kern="1200" baseline="0" dirty="0">
                <a:solidFill>
                  <a:schemeClr val="tx1"/>
                </a:solidFill>
                <a:latin typeface="Times New Roman" pitchFamily="18" charset="0"/>
                <a:ea typeface="+mn-ea"/>
                <a:cs typeface="+mn-cs"/>
              </a:rPr>
              <a:t>, one general practitioner and one nurse.</a:t>
            </a:r>
          </a:p>
          <a:p>
            <a:r>
              <a:rPr lang="en-US" sz="1200" b="0" i="0" u="none" strike="noStrike" kern="1200" baseline="0" dirty="0">
                <a:solidFill>
                  <a:schemeClr val="tx1"/>
                </a:solidFill>
                <a:latin typeface="Times New Roman" pitchFamily="18" charset="0"/>
                <a:ea typeface="+mn-ea"/>
                <a:cs typeface="+mn-cs"/>
              </a:rPr>
              <a:t>◆ </a:t>
            </a:r>
            <a:r>
              <a:rPr lang="en-US" sz="1200" b="0" i="0" u="sng" strike="noStrike" kern="1200" baseline="0" dirty="0">
                <a:solidFill>
                  <a:schemeClr val="tx1"/>
                </a:solidFill>
                <a:latin typeface="Times New Roman" pitchFamily="18" charset="0"/>
                <a:ea typeface="+mn-ea"/>
                <a:cs typeface="+mn-cs"/>
              </a:rPr>
              <a:t>The evidence supported audits of indications for caesarean sections</a:t>
            </a:r>
            <a:r>
              <a:rPr lang="en-US" sz="1200" b="0" i="0" u="none" strike="noStrike" kern="1200" baseline="0" dirty="0">
                <a:solidFill>
                  <a:schemeClr val="tx1"/>
                </a:solidFill>
                <a:latin typeface="Times New Roman" pitchFamily="18" charset="0"/>
                <a:ea typeface="+mn-ea"/>
                <a:cs typeface="+mn-cs"/>
              </a:rPr>
              <a:t>; however, the GDG emphasized the</a:t>
            </a:r>
          </a:p>
          <a:p>
            <a:r>
              <a:rPr lang="en-US" sz="1200" b="0" i="1" u="none" strike="noStrike" kern="1200" baseline="0" dirty="0">
                <a:solidFill>
                  <a:schemeClr val="tx1"/>
                </a:solidFill>
                <a:latin typeface="Times New Roman" pitchFamily="18" charset="0"/>
                <a:ea typeface="+mn-ea"/>
                <a:cs typeface="+mn-cs"/>
              </a:rPr>
              <a:t>need to assess all aspects of caesarean sections in audits </a:t>
            </a:r>
            <a:r>
              <a:rPr lang="en-US" sz="1200" b="0" i="0" u="none" strike="noStrike" kern="1200" baseline="0" dirty="0">
                <a:solidFill>
                  <a:schemeClr val="tx1"/>
                </a:solidFill>
                <a:latin typeface="Times New Roman" pitchFamily="18" charset="0"/>
                <a:ea typeface="+mn-ea"/>
                <a:cs typeface="+mn-cs"/>
              </a:rPr>
              <a:t>(such as underlying health-care professional</a:t>
            </a:r>
          </a:p>
          <a:p>
            <a:r>
              <a:rPr lang="en-US" sz="1200" b="0" i="0" u="none" strike="noStrike" kern="1200" baseline="0" dirty="0">
                <a:solidFill>
                  <a:schemeClr val="tx1"/>
                </a:solidFill>
                <a:latin typeface="Times New Roman" pitchFamily="18" charset="0"/>
                <a:ea typeface="+mn-ea"/>
                <a:cs typeface="+mn-cs"/>
              </a:rPr>
              <a:t>factors, women factors (e.g. maternal request) and organizational factors).</a:t>
            </a:r>
          </a:p>
          <a:p>
            <a:r>
              <a:rPr lang="en-US" sz="1200" b="0" i="0" u="none" strike="noStrike" kern="1200" baseline="0" dirty="0">
                <a:solidFill>
                  <a:schemeClr val="tx1"/>
                </a:solidFill>
                <a:latin typeface="Times New Roman" pitchFamily="18" charset="0"/>
                <a:ea typeface="+mn-ea"/>
                <a:cs typeface="+mn-cs"/>
              </a:rPr>
              <a:t>◆ </a:t>
            </a:r>
            <a:r>
              <a:rPr lang="en-US" sz="1200" b="0" i="0" u="sng" strike="noStrike" kern="1200" baseline="0" dirty="0">
                <a:solidFill>
                  <a:schemeClr val="tx1"/>
                </a:solidFill>
                <a:latin typeface="Times New Roman" pitchFamily="18" charset="0"/>
                <a:ea typeface="+mn-ea"/>
                <a:cs typeface="+mn-cs"/>
              </a:rPr>
              <a:t>Qualitative evidence </a:t>
            </a:r>
            <a:r>
              <a:rPr lang="en-US" sz="1200" b="0" i="1" u="none" strike="noStrike" kern="1200" baseline="0" dirty="0">
                <a:solidFill>
                  <a:schemeClr val="tx1"/>
                </a:solidFill>
                <a:latin typeface="Times New Roman" pitchFamily="18" charset="0"/>
                <a:ea typeface="+mn-ea"/>
                <a:cs typeface="+mn-cs"/>
              </a:rPr>
              <a:t>(27) indicates that </a:t>
            </a:r>
            <a:r>
              <a:rPr lang="en-US" sz="1200" b="0" i="0" u="sng" strike="noStrike" kern="1200" baseline="0" dirty="0">
                <a:solidFill>
                  <a:schemeClr val="tx1"/>
                </a:solidFill>
                <a:latin typeface="Times New Roman" pitchFamily="18" charset="0"/>
                <a:ea typeface="+mn-ea"/>
                <a:cs typeface="+mn-cs"/>
              </a:rPr>
              <a:t>lack of training, skills or experience is a barrier to change</a:t>
            </a:r>
            <a:r>
              <a:rPr lang="en-US" sz="1200" b="0" i="0" u="none" strike="noStrike" kern="1200" baseline="0" dirty="0">
                <a:solidFill>
                  <a:schemeClr val="tx1"/>
                </a:solidFill>
                <a:latin typeface="Times New Roman" pitchFamily="18" charset="0"/>
                <a:ea typeface="+mn-ea"/>
                <a:cs typeface="+mn-cs"/>
              </a:rPr>
              <a:t> and thus</a:t>
            </a:r>
          </a:p>
          <a:p>
            <a:r>
              <a:rPr lang="en-US" sz="1200" b="0" i="0" u="none" strike="noStrike" kern="1200" baseline="0" dirty="0">
                <a:solidFill>
                  <a:schemeClr val="tx1"/>
                </a:solidFill>
                <a:latin typeface="Times New Roman" pitchFamily="18" charset="0"/>
                <a:ea typeface="+mn-ea"/>
                <a:cs typeface="+mn-cs"/>
              </a:rPr>
              <a:t>it is important that interventions have a training component tailored to local needs.</a:t>
            </a:r>
          </a:p>
          <a:p>
            <a:r>
              <a:rPr lang="en-US" sz="1200" b="0" i="0" u="none" strike="noStrike" kern="1200" baseline="0" dirty="0">
                <a:solidFill>
                  <a:schemeClr val="tx1"/>
                </a:solidFill>
                <a:latin typeface="Times New Roman" pitchFamily="18" charset="0"/>
                <a:ea typeface="+mn-ea"/>
                <a:cs typeface="+mn-cs"/>
              </a:rPr>
              <a:t>◆ Clinical practice guidelines in this recommendation refers to those implemented in the included study</a:t>
            </a:r>
          </a:p>
          <a:p>
            <a:r>
              <a:rPr lang="en-US" sz="1200" b="0" i="1" u="none" strike="noStrike" kern="1200" baseline="0" dirty="0">
                <a:solidFill>
                  <a:schemeClr val="tx1"/>
                </a:solidFill>
                <a:latin typeface="Times New Roman" pitchFamily="18" charset="0"/>
                <a:ea typeface="+mn-ea"/>
                <a:cs typeface="+mn-cs"/>
              </a:rPr>
              <a:t>(93) </a:t>
            </a:r>
            <a:r>
              <a:rPr lang="en-US" sz="1200" b="0" i="0" u="none" strike="noStrike" kern="1200" baseline="0" dirty="0">
                <a:solidFill>
                  <a:schemeClr val="tx1"/>
                </a:solidFill>
                <a:latin typeface="Times New Roman" pitchFamily="18" charset="0"/>
                <a:ea typeface="+mn-ea"/>
                <a:cs typeface="+mn-cs"/>
              </a:rPr>
              <a:t>and the relevant WHO guidelines listed in Annex 3.</a:t>
            </a:r>
            <a:endParaRPr lang="nb-NO" dirty="0"/>
          </a:p>
        </p:txBody>
      </p:sp>
      <p:sp>
        <p:nvSpPr>
          <p:cNvPr id="4" name="Plassholder for lysbildenummer 3"/>
          <p:cNvSpPr>
            <a:spLocks noGrp="1"/>
          </p:cNvSpPr>
          <p:nvPr>
            <p:ph type="sldNum" sz="quarter" idx="10"/>
          </p:nvPr>
        </p:nvSpPr>
        <p:spPr/>
        <p:txBody>
          <a:bodyPr/>
          <a:lstStyle/>
          <a:p>
            <a:fld id="{8CD5A56B-3B4C-4449-A5EE-ECC235916227}" type="slidenum">
              <a:rPr lang="en-GB" altLang="nb-NO" smtClean="0"/>
              <a:pPr/>
              <a:t>15</a:t>
            </a:fld>
            <a:endParaRPr lang="en-GB" altLang="nb-NO"/>
          </a:p>
        </p:txBody>
      </p:sp>
    </p:spTree>
    <p:extLst>
      <p:ext uri="{BB962C8B-B14F-4D97-AF65-F5344CB8AC3E}">
        <p14:creationId xmlns:p14="http://schemas.microsoft.com/office/powerpoint/2010/main" val="87597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midwife and an obstetrician being</a:t>
            </a:r>
          </a:p>
          <a:p>
            <a:r>
              <a:rPr lang="en-US" sz="1200" b="0" i="0" u="none" strike="noStrike" kern="1200" baseline="0" dirty="0">
                <a:solidFill>
                  <a:schemeClr val="tx1"/>
                </a:solidFill>
                <a:latin typeface="Times New Roman" pitchFamily="18" charset="0"/>
                <a:ea typeface="+mn-ea"/>
                <a:cs typeface="+mn-cs"/>
              </a:rPr>
              <a:t>present in-house 24 hours a day, working collaboratively to provide primary </a:t>
            </a:r>
            <a:r>
              <a:rPr lang="en-US" sz="1200" b="0" i="0" u="none" strike="noStrike" kern="1200" baseline="0" dirty="0" err="1">
                <a:solidFill>
                  <a:schemeClr val="tx1"/>
                </a:solidFill>
                <a:latin typeface="Times New Roman" pitchFamily="18" charset="0"/>
                <a:ea typeface="+mn-ea"/>
                <a:cs typeface="+mn-cs"/>
              </a:rPr>
              <a:t>labour</a:t>
            </a:r>
            <a:r>
              <a:rPr lang="en-US" sz="1200" b="0" i="0" u="none" strike="noStrike" kern="1200" baseline="0" dirty="0">
                <a:solidFill>
                  <a:schemeClr val="tx1"/>
                </a:solidFill>
                <a:latin typeface="Times New Roman" pitchFamily="18" charset="0"/>
                <a:ea typeface="+mn-ea"/>
                <a:cs typeface="+mn-cs"/>
              </a:rPr>
              <a:t> care for compared with </a:t>
            </a:r>
            <a:r>
              <a:rPr lang="en-US" sz="1200" b="0" i="0" u="none" strike="noStrike" kern="1200" baseline="0" dirty="0" err="1">
                <a:solidFill>
                  <a:schemeClr val="tx1"/>
                </a:solidFill>
                <a:latin typeface="Times New Roman" pitchFamily="18" charset="0"/>
                <a:ea typeface="+mn-ea"/>
                <a:cs typeface="+mn-cs"/>
              </a:rPr>
              <a:t>labour</a:t>
            </a:r>
            <a:r>
              <a:rPr lang="en-US" sz="1200" b="0" i="0" u="none" strike="noStrike" kern="1200" baseline="0" dirty="0">
                <a:solidFill>
                  <a:schemeClr val="tx1"/>
                </a:solidFill>
                <a:latin typeface="Times New Roman" pitchFamily="18" charset="0"/>
                <a:ea typeface="+mn-ea"/>
                <a:cs typeface="+mn-cs"/>
              </a:rPr>
              <a:t> care provided by an on-call private physician or a covering partner.</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This model of care primarily addresses intrapartum caesarean sections.</a:t>
            </a:r>
          </a:p>
          <a:p>
            <a:r>
              <a:rPr lang="en-US" sz="1200" b="0" i="0" u="none" strike="noStrike" kern="1200" baseline="0" dirty="0">
                <a:solidFill>
                  <a:schemeClr val="tx1"/>
                </a:solidFill>
                <a:latin typeface="Times New Roman" pitchFamily="18" charset="0"/>
                <a:ea typeface="+mn-ea"/>
                <a:cs typeface="+mn-cs"/>
              </a:rPr>
              <a:t>◆◆ Dysfunctional teamwork within the medical profession and lack of communication are important barriers</a:t>
            </a:r>
          </a:p>
          <a:p>
            <a:r>
              <a:rPr lang="en-US" sz="1200" b="0" i="0" u="none" strike="noStrike" kern="1200" baseline="0" dirty="0">
                <a:solidFill>
                  <a:schemeClr val="tx1"/>
                </a:solidFill>
                <a:latin typeface="Times New Roman" pitchFamily="18" charset="0"/>
                <a:ea typeface="+mn-ea"/>
                <a:cs typeface="+mn-cs"/>
              </a:rPr>
              <a:t>that need to be addressed in the context of fostering change.</a:t>
            </a:r>
          </a:p>
          <a:p>
            <a:r>
              <a:rPr lang="en-US" sz="1200" b="0" i="0" u="none" strike="noStrike" kern="1200" baseline="0" dirty="0">
                <a:solidFill>
                  <a:schemeClr val="tx1"/>
                </a:solidFill>
                <a:latin typeface="Times New Roman" pitchFamily="18" charset="0"/>
                <a:ea typeface="+mn-ea"/>
                <a:cs typeface="+mn-cs"/>
              </a:rPr>
              <a:t>◆◆ Marginalization of midwives recurs across settings and acts as an important barrier to reducing</a:t>
            </a:r>
          </a:p>
          <a:p>
            <a:r>
              <a:rPr lang="en-US" sz="1200" b="0" i="0" u="none" strike="noStrike" kern="1200" baseline="0" dirty="0">
                <a:solidFill>
                  <a:schemeClr val="tx1"/>
                </a:solidFill>
                <a:latin typeface="Times New Roman" pitchFamily="18" charset="0"/>
                <a:ea typeface="+mn-ea"/>
                <a:cs typeface="+mn-cs"/>
              </a:rPr>
              <a:t>caesareans. Collaborative staffing models can address this issue.</a:t>
            </a:r>
            <a:endParaRPr lang="nb-NO" dirty="0"/>
          </a:p>
        </p:txBody>
      </p:sp>
      <p:sp>
        <p:nvSpPr>
          <p:cNvPr id="4" name="Plassholder for lysbildenummer 3"/>
          <p:cNvSpPr>
            <a:spLocks noGrp="1"/>
          </p:cNvSpPr>
          <p:nvPr>
            <p:ph type="sldNum" sz="quarter" idx="10"/>
          </p:nvPr>
        </p:nvSpPr>
        <p:spPr/>
        <p:txBody>
          <a:bodyPr/>
          <a:lstStyle/>
          <a:p>
            <a:fld id="{8CD5A56B-3B4C-4449-A5EE-ECC235916227}" type="slidenum">
              <a:rPr lang="en-GB" altLang="nb-NO" smtClean="0"/>
              <a:pPr/>
              <a:t>16</a:t>
            </a:fld>
            <a:endParaRPr lang="en-GB" altLang="nb-NO"/>
          </a:p>
        </p:txBody>
      </p:sp>
    </p:spTree>
    <p:extLst>
      <p:ext uri="{BB962C8B-B14F-4D97-AF65-F5344CB8AC3E}">
        <p14:creationId xmlns:p14="http://schemas.microsoft.com/office/powerpoint/2010/main" val="36671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midwife and an obstetrician being</a:t>
            </a:r>
          </a:p>
          <a:p>
            <a:r>
              <a:rPr lang="en-US" sz="1200" b="0" i="0" u="none" strike="noStrike" kern="1200" baseline="0" dirty="0">
                <a:solidFill>
                  <a:schemeClr val="tx1"/>
                </a:solidFill>
                <a:latin typeface="Times New Roman" pitchFamily="18" charset="0"/>
                <a:ea typeface="+mn-ea"/>
                <a:cs typeface="+mn-cs"/>
              </a:rPr>
              <a:t>present in-house 24 hours a day, working collaboratively to provide primary </a:t>
            </a:r>
            <a:r>
              <a:rPr lang="en-US" sz="1200" b="0" i="0" u="none" strike="noStrike" kern="1200" baseline="0" dirty="0" err="1">
                <a:solidFill>
                  <a:schemeClr val="tx1"/>
                </a:solidFill>
                <a:latin typeface="Times New Roman" pitchFamily="18" charset="0"/>
                <a:ea typeface="+mn-ea"/>
                <a:cs typeface="+mn-cs"/>
              </a:rPr>
              <a:t>labour</a:t>
            </a:r>
            <a:r>
              <a:rPr lang="en-US" sz="1200" b="0" i="0" u="none" strike="noStrike" kern="1200" baseline="0" dirty="0">
                <a:solidFill>
                  <a:schemeClr val="tx1"/>
                </a:solidFill>
                <a:latin typeface="Times New Roman" pitchFamily="18" charset="0"/>
                <a:ea typeface="+mn-ea"/>
                <a:cs typeface="+mn-cs"/>
              </a:rPr>
              <a:t> care for compared with </a:t>
            </a:r>
            <a:r>
              <a:rPr lang="en-US" sz="1200" b="0" i="0" u="none" strike="noStrike" kern="1200" baseline="0" dirty="0" err="1">
                <a:solidFill>
                  <a:schemeClr val="tx1"/>
                </a:solidFill>
                <a:latin typeface="Times New Roman" pitchFamily="18" charset="0"/>
                <a:ea typeface="+mn-ea"/>
                <a:cs typeface="+mn-cs"/>
              </a:rPr>
              <a:t>labour</a:t>
            </a:r>
            <a:r>
              <a:rPr lang="en-US" sz="1200" b="0" i="0" u="none" strike="noStrike" kern="1200" baseline="0" dirty="0">
                <a:solidFill>
                  <a:schemeClr val="tx1"/>
                </a:solidFill>
                <a:latin typeface="Times New Roman" pitchFamily="18" charset="0"/>
                <a:ea typeface="+mn-ea"/>
                <a:cs typeface="+mn-cs"/>
              </a:rPr>
              <a:t> care provided by an on-call private physician or a covering partner.</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This model of care primarily addresses intrapartum caesarean sections.</a:t>
            </a:r>
          </a:p>
          <a:p>
            <a:r>
              <a:rPr lang="en-US" sz="1200" b="0" i="0" u="none" strike="noStrike" kern="1200" baseline="0" dirty="0">
                <a:solidFill>
                  <a:schemeClr val="tx1"/>
                </a:solidFill>
                <a:latin typeface="Times New Roman" pitchFamily="18" charset="0"/>
                <a:ea typeface="+mn-ea"/>
                <a:cs typeface="+mn-cs"/>
              </a:rPr>
              <a:t>◆◆ Dysfunctional teamwork within the medical profession and lack of communication are important barriers</a:t>
            </a:r>
          </a:p>
          <a:p>
            <a:r>
              <a:rPr lang="en-US" sz="1200" b="0" i="0" u="none" strike="noStrike" kern="1200" baseline="0" dirty="0">
                <a:solidFill>
                  <a:schemeClr val="tx1"/>
                </a:solidFill>
                <a:latin typeface="Times New Roman" pitchFamily="18" charset="0"/>
                <a:ea typeface="+mn-ea"/>
                <a:cs typeface="+mn-cs"/>
              </a:rPr>
              <a:t>that need to be addressed in the context of fostering change.</a:t>
            </a:r>
          </a:p>
          <a:p>
            <a:r>
              <a:rPr lang="en-US" sz="1200" b="0" i="0" u="none" strike="noStrike" kern="1200" baseline="0" dirty="0">
                <a:solidFill>
                  <a:schemeClr val="tx1"/>
                </a:solidFill>
                <a:latin typeface="Times New Roman" pitchFamily="18" charset="0"/>
                <a:ea typeface="+mn-ea"/>
                <a:cs typeface="+mn-cs"/>
              </a:rPr>
              <a:t>◆◆ Marginalization of midwives recurs across settings and acts as an important barrier to reducing</a:t>
            </a:r>
          </a:p>
          <a:p>
            <a:r>
              <a:rPr lang="en-US" sz="1200" b="0" i="0" u="none" strike="noStrike" kern="1200" baseline="0" dirty="0">
                <a:solidFill>
                  <a:schemeClr val="tx1"/>
                </a:solidFill>
                <a:latin typeface="Times New Roman" pitchFamily="18" charset="0"/>
                <a:ea typeface="+mn-ea"/>
                <a:cs typeface="+mn-cs"/>
              </a:rPr>
              <a:t>caesareans. Collaborative staffing models can address this issue.</a:t>
            </a:r>
            <a:endParaRPr lang="nb-NO" dirty="0"/>
          </a:p>
        </p:txBody>
      </p:sp>
      <p:sp>
        <p:nvSpPr>
          <p:cNvPr id="4" name="Plassholder for lysbildenummer 3"/>
          <p:cNvSpPr>
            <a:spLocks noGrp="1"/>
          </p:cNvSpPr>
          <p:nvPr>
            <p:ph type="sldNum" sz="quarter" idx="10"/>
          </p:nvPr>
        </p:nvSpPr>
        <p:spPr/>
        <p:txBody>
          <a:bodyPr/>
          <a:lstStyle/>
          <a:p>
            <a:fld id="{8CD5A56B-3B4C-4449-A5EE-ECC235916227}" type="slidenum">
              <a:rPr lang="en-GB" altLang="nb-NO" smtClean="0"/>
              <a:pPr/>
              <a:t>17</a:t>
            </a:fld>
            <a:endParaRPr lang="en-GB" altLang="nb-NO"/>
          </a:p>
        </p:txBody>
      </p:sp>
    </p:spTree>
    <p:extLst>
      <p:ext uri="{BB962C8B-B14F-4D97-AF65-F5344CB8AC3E}">
        <p14:creationId xmlns:p14="http://schemas.microsoft.com/office/powerpoint/2010/main" val="263852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br>
              <a:rPr lang="en-US" b="1" dirty="0">
                <a:solidFill>
                  <a:schemeClr val="accent1">
                    <a:lumMod val="50000"/>
                  </a:schemeClr>
                </a:solidFill>
                <a:effectLst>
                  <a:outerShdw blurRad="38100" dist="38100" dir="2700000" algn="tl">
                    <a:srgbClr val="000000">
                      <a:alpha val="43137"/>
                    </a:srgbClr>
                  </a:outerShdw>
                </a:effectLst>
              </a:rPr>
            </a:br>
            <a:r>
              <a:rPr lang="en-US" b="1" dirty="0">
                <a:solidFill>
                  <a:schemeClr val="accent1">
                    <a:lumMod val="50000"/>
                  </a:schemeClr>
                </a:solidFill>
                <a:effectLst>
                  <a:outerShdw blurRad="38100" dist="38100" dir="2700000" algn="tl">
                    <a:srgbClr val="000000">
                      <a:alpha val="43137"/>
                    </a:srgbClr>
                  </a:outerShdw>
                </a:effectLst>
              </a:rPr>
              <a:t>Robson classification</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18</a:t>
            </a:fld>
            <a:endParaRPr lang="en-GB" altLang="nb-NO"/>
          </a:p>
        </p:txBody>
      </p:sp>
    </p:spTree>
    <p:extLst>
      <p:ext uri="{BB962C8B-B14F-4D97-AF65-F5344CB8AC3E}">
        <p14:creationId xmlns:p14="http://schemas.microsoft.com/office/powerpoint/2010/main" val="292001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s.6</a:t>
            </a:r>
          </a:p>
          <a:p>
            <a:r>
              <a:rPr lang="nb-NO" sz="1200" dirty="0"/>
              <a:t>UNFPA report: </a:t>
            </a:r>
            <a:r>
              <a:rPr lang="nb-NO" sz="1200" dirty="0" err="1"/>
              <a:t>Reviewing</a:t>
            </a:r>
            <a:r>
              <a:rPr lang="nb-NO" sz="1200" dirty="0"/>
              <a:t> and </a:t>
            </a:r>
            <a:r>
              <a:rPr lang="nb-NO" sz="1200" dirty="0" err="1"/>
              <a:t>determining</a:t>
            </a:r>
            <a:r>
              <a:rPr lang="nb-NO" sz="1200" dirty="0"/>
              <a:t> </a:t>
            </a:r>
            <a:r>
              <a:rPr lang="nb-NO" sz="1200" dirty="0" err="1"/>
              <a:t>reasons</a:t>
            </a:r>
            <a:r>
              <a:rPr lang="nb-NO" sz="1200" dirty="0"/>
              <a:t> for </a:t>
            </a:r>
            <a:r>
              <a:rPr lang="nb-NO" sz="1200" dirty="0" err="1"/>
              <a:t>high</a:t>
            </a:r>
            <a:r>
              <a:rPr lang="nb-NO" sz="1200" dirty="0"/>
              <a:t> rates </a:t>
            </a:r>
            <a:r>
              <a:rPr lang="nb-NO" sz="1200" dirty="0" err="1"/>
              <a:t>of</a:t>
            </a:r>
            <a:r>
              <a:rPr lang="nb-NO" sz="1200" dirty="0"/>
              <a:t> </a:t>
            </a:r>
            <a:r>
              <a:rPr lang="nb-NO" sz="1200" dirty="0" err="1"/>
              <a:t>caesarian</a:t>
            </a:r>
            <a:r>
              <a:rPr lang="nb-NO" sz="1200" dirty="0"/>
              <a:t> </a:t>
            </a:r>
            <a:r>
              <a:rPr lang="nb-NO" sz="1200" dirty="0" err="1"/>
              <a:t>sections</a:t>
            </a:r>
            <a:r>
              <a:rPr lang="nb-NO" sz="1200" dirty="0"/>
              <a:t> in </a:t>
            </a:r>
            <a:r>
              <a:rPr lang="nb-NO" sz="1200" dirty="0" err="1"/>
              <a:t>Vietn</a:t>
            </a:r>
            <a:r>
              <a:rPr lang="nb-NO" sz="1200" dirty="0"/>
              <a:t> Nam</a:t>
            </a:r>
            <a:endParaRPr lang="nb-NO" dirty="0"/>
          </a:p>
        </p:txBody>
      </p:sp>
      <p:sp>
        <p:nvSpPr>
          <p:cNvPr id="4" name="Plassholder for lysbildenummer 3"/>
          <p:cNvSpPr>
            <a:spLocks noGrp="1"/>
          </p:cNvSpPr>
          <p:nvPr>
            <p:ph type="sldNum" sz="quarter" idx="10"/>
          </p:nvPr>
        </p:nvSpPr>
        <p:spPr/>
        <p:txBody>
          <a:bodyPr/>
          <a:lstStyle/>
          <a:p>
            <a:fld id="{8CD5A56B-3B4C-4449-A5EE-ECC235916227}" type="slidenum">
              <a:rPr lang="en-GB" altLang="nb-NO" smtClean="0"/>
              <a:pPr/>
              <a:t>20</a:t>
            </a:fld>
            <a:endParaRPr lang="en-GB" altLang="nb-NO"/>
          </a:p>
        </p:txBody>
      </p:sp>
    </p:spTree>
    <p:extLst>
      <p:ext uri="{BB962C8B-B14F-4D97-AF65-F5344CB8AC3E}">
        <p14:creationId xmlns:p14="http://schemas.microsoft.com/office/powerpoint/2010/main" val="3028172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s.6</a:t>
            </a:r>
          </a:p>
          <a:p>
            <a:r>
              <a:rPr lang="nb-NO" sz="1200" dirty="0"/>
              <a:t>UNFPA report: </a:t>
            </a:r>
            <a:r>
              <a:rPr lang="nb-NO" sz="1200" dirty="0" err="1"/>
              <a:t>Reviewing</a:t>
            </a:r>
            <a:r>
              <a:rPr lang="nb-NO" sz="1200" dirty="0"/>
              <a:t> and </a:t>
            </a:r>
            <a:r>
              <a:rPr lang="nb-NO" sz="1200" dirty="0" err="1"/>
              <a:t>determining</a:t>
            </a:r>
            <a:r>
              <a:rPr lang="nb-NO" sz="1200" dirty="0"/>
              <a:t> </a:t>
            </a:r>
            <a:r>
              <a:rPr lang="nb-NO" sz="1200" dirty="0" err="1"/>
              <a:t>reasons</a:t>
            </a:r>
            <a:r>
              <a:rPr lang="nb-NO" sz="1200" dirty="0"/>
              <a:t> for </a:t>
            </a:r>
            <a:r>
              <a:rPr lang="nb-NO" sz="1200" dirty="0" err="1"/>
              <a:t>high</a:t>
            </a:r>
            <a:r>
              <a:rPr lang="nb-NO" sz="1200" dirty="0"/>
              <a:t> rates </a:t>
            </a:r>
            <a:r>
              <a:rPr lang="nb-NO" sz="1200" dirty="0" err="1"/>
              <a:t>of</a:t>
            </a:r>
            <a:r>
              <a:rPr lang="nb-NO" sz="1200" dirty="0"/>
              <a:t> </a:t>
            </a:r>
            <a:r>
              <a:rPr lang="nb-NO" sz="1200" dirty="0" err="1"/>
              <a:t>caesarian</a:t>
            </a:r>
            <a:r>
              <a:rPr lang="nb-NO" sz="1200" dirty="0"/>
              <a:t> </a:t>
            </a:r>
            <a:r>
              <a:rPr lang="nb-NO" sz="1200" dirty="0" err="1"/>
              <a:t>sections</a:t>
            </a:r>
            <a:r>
              <a:rPr lang="nb-NO" sz="1200" dirty="0"/>
              <a:t> in </a:t>
            </a:r>
            <a:r>
              <a:rPr lang="nb-NO" sz="1200" dirty="0" err="1"/>
              <a:t>Vietn</a:t>
            </a:r>
            <a:r>
              <a:rPr lang="nb-NO" sz="1200" dirty="0"/>
              <a:t> Nam</a:t>
            </a:r>
            <a:endParaRPr lang="nb-NO" dirty="0"/>
          </a:p>
        </p:txBody>
      </p:sp>
      <p:sp>
        <p:nvSpPr>
          <p:cNvPr id="4" name="Plassholder for lysbildenummer 3"/>
          <p:cNvSpPr>
            <a:spLocks noGrp="1"/>
          </p:cNvSpPr>
          <p:nvPr>
            <p:ph type="sldNum" sz="quarter" idx="10"/>
          </p:nvPr>
        </p:nvSpPr>
        <p:spPr/>
        <p:txBody>
          <a:bodyPr/>
          <a:lstStyle/>
          <a:p>
            <a:fld id="{8CD5A56B-3B4C-4449-A5EE-ECC235916227}" type="slidenum">
              <a:rPr lang="en-GB" altLang="nb-NO" smtClean="0"/>
              <a:pPr/>
              <a:t>21</a:t>
            </a:fld>
            <a:endParaRPr lang="en-GB" altLang="nb-NO"/>
          </a:p>
        </p:txBody>
      </p:sp>
    </p:spTree>
    <p:extLst>
      <p:ext uri="{BB962C8B-B14F-4D97-AF65-F5344CB8AC3E}">
        <p14:creationId xmlns:p14="http://schemas.microsoft.com/office/powerpoint/2010/main" val="386520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a:t>the richest household wealth quintile than among women who belong to the median quintile. </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22</a:t>
            </a:fld>
            <a:endParaRPr lang="en-GB" altLang="nb-NO"/>
          </a:p>
        </p:txBody>
      </p:sp>
    </p:spTree>
    <p:extLst>
      <p:ext uri="{BB962C8B-B14F-4D97-AF65-F5344CB8AC3E}">
        <p14:creationId xmlns:p14="http://schemas.microsoft.com/office/powerpoint/2010/main" val="2079936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a:t>the richest household wealth quintile than among women who belong to the median quintile. </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23</a:t>
            </a:fld>
            <a:endParaRPr lang="en-GB" altLang="nb-NO"/>
          </a:p>
        </p:txBody>
      </p:sp>
    </p:spTree>
    <p:extLst>
      <p:ext uri="{BB962C8B-B14F-4D97-AF65-F5344CB8AC3E}">
        <p14:creationId xmlns:p14="http://schemas.microsoft.com/office/powerpoint/2010/main" val="8104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WHO</a:t>
            </a:r>
            <a:r>
              <a:rPr lang="nb-NO" baseline="0"/>
              <a:t> recommendations infrographic, unnecessary caesarean-section, 2018</a:t>
            </a:r>
            <a:endParaRPr lang="nb-NO"/>
          </a:p>
        </p:txBody>
      </p:sp>
      <p:sp>
        <p:nvSpPr>
          <p:cNvPr id="4" name="Plassholder for lysbildenummer 3"/>
          <p:cNvSpPr>
            <a:spLocks noGrp="1"/>
          </p:cNvSpPr>
          <p:nvPr>
            <p:ph type="sldNum" sz="quarter" idx="10"/>
          </p:nvPr>
        </p:nvSpPr>
        <p:spPr/>
        <p:txBody>
          <a:bodyPr/>
          <a:lstStyle/>
          <a:p>
            <a:fld id="{8CD5A56B-3B4C-4449-A5EE-ECC235916227}" type="slidenum">
              <a:rPr lang="en-GB" altLang="nb-NO" smtClean="0"/>
              <a:pPr/>
              <a:t>2</a:t>
            </a:fld>
            <a:endParaRPr lang="en-GB" altLang="nb-NO"/>
          </a:p>
        </p:txBody>
      </p:sp>
    </p:spTree>
    <p:extLst>
      <p:ext uri="{BB962C8B-B14F-4D97-AF65-F5344CB8AC3E}">
        <p14:creationId xmlns:p14="http://schemas.microsoft.com/office/powerpoint/2010/main" val="128166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24</a:t>
            </a:fld>
            <a:endParaRPr lang="en-GB" altLang="nb-NO"/>
          </a:p>
        </p:txBody>
      </p:sp>
    </p:spTree>
    <p:extLst>
      <p:ext uri="{BB962C8B-B14F-4D97-AF65-F5344CB8AC3E}">
        <p14:creationId xmlns:p14="http://schemas.microsoft.com/office/powerpoint/2010/main" val="2121911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err="1">
                <a:solidFill>
                  <a:schemeClr val="tx1"/>
                </a:solidFill>
                <a:effectLst/>
                <a:latin typeface="Times New Roman" pitchFamily="18" charset="0"/>
                <a:ea typeface="+mn-ea"/>
                <a:cs typeface="+mn-cs"/>
              </a:rPr>
              <a:t>Avoidability</a:t>
            </a:r>
            <a:r>
              <a:rPr lang="en-GB" sz="1200" kern="1200" dirty="0">
                <a:solidFill>
                  <a:schemeClr val="tx1"/>
                </a:solidFill>
                <a:effectLst/>
                <a:latin typeface="Times New Roman" pitchFamily="18" charset="0"/>
                <a:ea typeface="+mn-ea"/>
                <a:cs typeface="+mn-cs"/>
              </a:rPr>
              <a:t> of C-section was more frequent for pre-labour (63%) than for intra-partum (37%) caesareans. Among pre-labour caesareans, the main reasons for </a:t>
            </a:r>
            <a:r>
              <a:rPr lang="en-GB" sz="1200" kern="1200" dirty="0" err="1">
                <a:solidFill>
                  <a:schemeClr val="tx1"/>
                </a:solidFill>
                <a:effectLst/>
                <a:latin typeface="Times New Roman" pitchFamily="18" charset="0"/>
                <a:ea typeface="+mn-ea"/>
                <a:cs typeface="+mn-cs"/>
              </a:rPr>
              <a:t>avoidability</a:t>
            </a:r>
            <a:r>
              <a:rPr lang="en-GB" sz="1200" kern="1200" dirty="0">
                <a:solidFill>
                  <a:schemeClr val="tx1"/>
                </a:solidFill>
                <a:effectLst/>
                <a:latin typeface="Times New Roman" pitchFamily="18" charset="0"/>
                <a:ea typeface="+mn-ea"/>
                <a:cs typeface="+mn-cs"/>
              </a:rPr>
              <a:t> were no contraindication to induction of labour and no contraindication to trial of labour. </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25</a:t>
            </a:fld>
            <a:endParaRPr lang="en-GB" altLang="nb-NO"/>
          </a:p>
        </p:txBody>
      </p:sp>
    </p:spTree>
    <p:extLst>
      <p:ext uri="{BB962C8B-B14F-4D97-AF65-F5344CB8AC3E}">
        <p14:creationId xmlns:p14="http://schemas.microsoft.com/office/powerpoint/2010/main" val="1703922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Times New Roman" pitchFamily="18" charset="0"/>
                <a:ea typeface="+mn-ea"/>
                <a:cs typeface="+mn-cs"/>
              </a:rPr>
              <a:t>different factors contributing to avoidable C-sections. The most important were the unavailability of written, standardized protocols or algorithms to assist with clinical decision-making, and inappropriate diagnoses or timing of caesarean sections.</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26</a:t>
            </a:fld>
            <a:endParaRPr lang="en-GB" altLang="nb-NO"/>
          </a:p>
        </p:txBody>
      </p:sp>
    </p:spTree>
    <p:extLst>
      <p:ext uri="{BB962C8B-B14F-4D97-AF65-F5344CB8AC3E}">
        <p14:creationId xmlns:p14="http://schemas.microsoft.com/office/powerpoint/2010/main" val="132248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27</a:t>
            </a:fld>
            <a:endParaRPr lang="en-GB" altLang="nb-NO"/>
          </a:p>
        </p:txBody>
      </p:sp>
    </p:spTree>
    <p:extLst>
      <p:ext uri="{BB962C8B-B14F-4D97-AF65-F5344CB8AC3E}">
        <p14:creationId xmlns:p14="http://schemas.microsoft.com/office/powerpoint/2010/main" val="1305839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Caesarean section is considered as a solution to adopt when what they refer to as "normal delivery" is not possible. In women's view, the choice of mode of delivery results from mainly from healthcare workers' decision. Women lack information and discussion with healthcare workers. As a result, they effectively try to answer their questions through discussions with their relatives and the internet, especially in urban areas. In this context, the family plays a determinant role, providing support but also exerting pressure.  </a:t>
            </a:r>
            <a:endParaRPr lang="nb-NO" sz="1200" kern="1200" dirty="0">
              <a:solidFill>
                <a:schemeClr val="tx1"/>
              </a:solidFill>
              <a:effectLst/>
              <a:latin typeface="Times New Roman" pitchFamily="18" charset="0"/>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28</a:t>
            </a:fld>
            <a:endParaRPr lang="en-GB" altLang="nb-NO"/>
          </a:p>
        </p:txBody>
      </p:sp>
    </p:spTree>
    <p:extLst>
      <p:ext uri="{BB962C8B-B14F-4D97-AF65-F5344CB8AC3E}">
        <p14:creationId xmlns:p14="http://schemas.microsoft.com/office/powerpoint/2010/main" val="3868667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Our results, however, show a lack of alternatives and accompanying measures for women. Forceps/vacuum are not considered as a secure intervention by doctors, peridural anesthesia is rarely available, and women are not allowed for companionship during </a:t>
            </a:r>
            <a:r>
              <a:rPr lang="en-US" sz="1200" kern="1200" dirty="0" err="1">
                <a:solidFill>
                  <a:schemeClr val="tx1"/>
                </a:solidFill>
                <a:effectLst/>
                <a:latin typeface="Times New Roman" pitchFamily="18" charset="0"/>
                <a:ea typeface="+mn-ea"/>
                <a:cs typeface="+mn-cs"/>
              </a:rPr>
              <a:t>labour</a:t>
            </a:r>
            <a:r>
              <a:rPr lang="en-US" sz="1200" kern="1200" dirty="0">
                <a:solidFill>
                  <a:schemeClr val="tx1"/>
                </a:solidFill>
                <a:effectLst/>
                <a:latin typeface="Times New Roman" pitchFamily="18" charset="0"/>
                <a:ea typeface="+mn-ea"/>
                <a:cs typeface="+mn-cs"/>
              </a:rPr>
              <a:t> and receive very little preparation for childbirth. </a:t>
            </a:r>
            <a:r>
              <a:rPr lang="en-GB" sz="1200" kern="1200" dirty="0">
                <a:solidFill>
                  <a:schemeClr val="tx1"/>
                </a:solidFill>
                <a:effectLst/>
                <a:latin typeface="Times New Roman" pitchFamily="18" charset="0"/>
                <a:ea typeface="+mn-ea"/>
                <a:cs typeface="+mn-cs"/>
              </a:rPr>
              <a:t>In reality, </a:t>
            </a:r>
            <a:r>
              <a:rPr lang="en-US" sz="1200" kern="1200" dirty="0">
                <a:solidFill>
                  <a:schemeClr val="tx1"/>
                </a:solidFill>
                <a:effectLst/>
                <a:latin typeface="Times New Roman" pitchFamily="18" charset="0"/>
                <a:ea typeface="+mn-ea"/>
                <a:cs typeface="+mn-cs"/>
              </a:rPr>
              <a:t>contrary to the opinion of doctors, women in Vietnam express a strong preference for vaginal delivery (VD). </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29</a:t>
            </a:fld>
            <a:endParaRPr lang="en-GB" altLang="nb-NO"/>
          </a:p>
        </p:txBody>
      </p:sp>
    </p:spTree>
    <p:extLst>
      <p:ext uri="{BB962C8B-B14F-4D97-AF65-F5344CB8AC3E}">
        <p14:creationId xmlns:p14="http://schemas.microsoft.com/office/powerpoint/2010/main" val="3852364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Times New Roman" pitchFamily="18" charset="0"/>
                <a:ea typeface="+mn-ea"/>
                <a:cs typeface="+mn-cs"/>
              </a:rPr>
              <a:t>different factors contributing to avoidable C-sections. The most important were the unavailability of written, standardized protocols or algorithms to assist with clinical decision-making, and inappropriate diagnoses or timing of caesarean sections.</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30</a:t>
            </a:fld>
            <a:endParaRPr lang="en-GB" altLang="nb-NO"/>
          </a:p>
        </p:txBody>
      </p:sp>
    </p:spTree>
    <p:extLst>
      <p:ext uri="{BB962C8B-B14F-4D97-AF65-F5344CB8AC3E}">
        <p14:creationId xmlns:p14="http://schemas.microsoft.com/office/powerpoint/2010/main" val="281772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u="none" dirty="0">
                <a:highlight>
                  <a:srgbClr val="FFFF00"/>
                </a:highlight>
                <a:latin typeface="Cambria" panose="02040503050406030204" pitchFamily="18" charset="0"/>
                <a:ea typeface="MS Mincho" panose="02020609040205080304" pitchFamily="49" charset="-128"/>
                <a:cs typeface="Times New Roman" panose="02020603050405020304" pitchFamily="18" charset="0"/>
              </a:rPr>
              <a:t>should be implemented with </a:t>
            </a:r>
            <a:r>
              <a:rPr lang="en-US" u="none" dirty="0" err="1">
                <a:highlight>
                  <a:srgbClr val="FFFF00"/>
                </a:highlight>
                <a:latin typeface="Cambria" panose="02040503050406030204" pitchFamily="18" charset="0"/>
                <a:ea typeface="MS Mincho" panose="02020609040205080304" pitchFamily="49" charset="-128"/>
                <a:cs typeface="Times New Roman" panose="02020603050405020304" pitchFamily="18" charset="0"/>
              </a:rPr>
              <a:t>concomittent</a:t>
            </a:r>
            <a:r>
              <a:rPr lang="en-US" u="none" dirty="0">
                <a:highlight>
                  <a:srgbClr val="FFFF00"/>
                </a:highlight>
                <a:latin typeface="Cambria" panose="02040503050406030204" pitchFamily="18" charset="0"/>
                <a:ea typeface="MS Mincho" panose="02020609040205080304" pitchFamily="49" charset="-128"/>
                <a:cs typeface="Times New Roman" panose="02020603050405020304" pitchFamily="18" charset="0"/>
              </a:rPr>
              <a:t> efforts to improve the quality of intrapartum care to ensure that women who will attempt a vaginal deliver will be offered respectful care that reinforces their rights</a:t>
            </a:r>
            <a:r>
              <a:rPr lang="en-US" u="none" dirty="0">
                <a:latin typeface="Cambria" panose="02040503050406030204" pitchFamily="18" charset="0"/>
                <a:ea typeface="MS Mincho" panose="02020609040205080304" pitchFamily="49" charset="-128"/>
                <a:cs typeface="Times New Roman" panose="02020603050405020304" pitchFamily="18" charset="0"/>
              </a:rPr>
              <a:t>.</a:t>
            </a:r>
            <a:endParaRPr lang="nb-NO" u="none"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31</a:t>
            </a:fld>
            <a:endParaRPr lang="en-GB" altLang="nb-NO"/>
          </a:p>
        </p:txBody>
      </p:sp>
    </p:spTree>
    <p:extLst>
      <p:ext uri="{BB962C8B-B14F-4D97-AF65-F5344CB8AC3E}">
        <p14:creationId xmlns:p14="http://schemas.microsoft.com/office/powerpoint/2010/main" val="199728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br>
              <a:rPr lang="en-US" b="1" dirty="0">
                <a:solidFill>
                  <a:schemeClr val="accent1">
                    <a:lumMod val="50000"/>
                  </a:schemeClr>
                </a:solidFill>
                <a:effectLst>
                  <a:outerShdw blurRad="38100" dist="38100" dir="2700000" algn="tl">
                    <a:srgbClr val="000000">
                      <a:alpha val="43137"/>
                    </a:srgbClr>
                  </a:outerShdw>
                </a:effectLst>
              </a:rPr>
            </a:br>
            <a:r>
              <a:rPr lang="en-US" b="1" dirty="0">
                <a:solidFill>
                  <a:schemeClr val="accent1">
                    <a:lumMod val="50000"/>
                  </a:schemeClr>
                </a:solidFill>
                <a:effectLst>
                  <a:outerShdw blurRad="38100" dist="38100" dir="2700000" algn="tl">
                    <a:srgbClr val="000000">
                      <a:alpha val="43137"/>
                    </a:srgbClr>
                  </a:outerShdw>
                </a:effectLst>
              </a:rPr>
              <a:t>Robson classification</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32</a:t>
            </a:fld>
            <a:endParaRPr lang="en-GB" altLang="nb-NO"/>
          </a:p>
        </p:txBody>
      </p:sp>
    </p:spTree>
    <p:extLst>
      <p:ext uri="{BB962C8B-B14F-4D97-AF65-F5344CB8AC3E}">
        <p14:creationId xmlns:p14="http://schemas.microsoft.com/office/powerpoint/2010/main" val="1909125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Times New Roman" pitchFamily="18" charset="0"/>
                <a:ea typeface="+mn-ea"/>
                <a:cs typeface="+mn-cs"/>
              </a:rPr>
              <a:t>P 49</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Lack of definition or consensus on the core variables: </a:t>
            </a:r>
            <a:endParaRPr lang="nb-NO" dirty="0"/>
          </a:p>
          <a:p>
            <a:r>
              <a:rPr lang="en-US" sz="1200" b="0" i="0" u="none" strike="noStrike" kern="1200" baseline="0" dirty="0">
                <a:solidFill>
                  <a:schemeClr val="tx1"/>
                </a:solidFill>
                <a:latin typeface="Times New Roman" pitchFamily="18" charset="0"/>
                <a:ea typeface="+mn-ea"/>
                <a:cs typeface="+mn-cs"/>
              </a:rPr>
              <a:t>necessary to reach an agreement on when </a:t>
            </a:r>
            <a:r>
              <a:rPr lang="en-US" sz="1200" b="0" i="0" u="none" strike="noStrike" kern="1200" baseline="0" dirty="0" err="1">
                <a:solidFill>
                  <a:schemeClr val="tx1"/>
                </a:solidFill>
                <a:latin typeface="Times New Roman" pitchFamily="18" charset="0"/>
                <a:ea typeface="+mn-ea"/>
                <a:cs typeface="+mn-cs"/>
              </a:rPr>
              <a:t>labourstarts</a:t>
            </a:r>
            <a:r>
              <a:rPr lang="en-US" sz="1200" b="0" i="0" u="none" strike="noStrike" kern="1200" baseline="0" dirty="0">
                <a:solidFill>
                  <a:schemeClr val="tx1"/>
                </a:solidFill>
                <a:latin typeface="Times New Roman" pitchFamily="18" charset="0"/>
                <a:ea typeface="+mn-ea"/>
                <a:cs typeface="+mn-cs"/>
              </a:rPr>
              <a:t> and how to clarify the difference between augmentation (acceleration) versus induction of </a:t>
            </a:r>
            <a:r>
              <a:rPr lang="en-US" sz="1200" b="0" i="0" u="none" strike="noStrike" kern="1200" baseline="0" dirty="0" err="1">
                <a:solidFill>
                  <a:schemeClr val="tx1"/>
                </a:solidFill>
                <a:latin typeface="Times New Roman" pitchFamily="18" charset="0"/>
                <a:ea typeface="+mn-ea"/>
                <a:cs typeface="+mn-cs"/>
              </a:rPr>
              <a:t>labour</a:t>
            </a:r>
            <a:r>
              <a:rPr lang="en-US" sz="1200" b="0" i="0" u="none" strike="noStrike" kern="1200" baseline="0" dirty="0">
                <a:solidFill>
                  <a:schemeClr val="tx1"/>
                </a:solidFill>
                <a:latin typeface="Times New Roman" pitchFamily="18" charset="0"/>
                <a:ea typeface="+mn-ea"/>
                <a:cs typeface="+mn-cs"/>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b-NO" dirty="0" err="1"/>
              <a:t>Quality</a:t>
            </a:r>
            <a:r>
              <a:rPr lang="nb-NO" dirty="0"/>
              <a:t> </a:t>
            </a:r>
            <a:r>
              <a:rPr lang="nb-NO" dirty="0" err="1"/>
              <a:t>of</a:t>
            </a:r>
            <a:r>
              <a:rPr lang="nb-NO" dirty="0"/>
              <a:t> </a:t>
            </a:r>
            <a:r>
              <a:rPr lang="nb-NO" dirty="0" err="1"/>
              <a:t>the</a:t>
            </a:r>
            <a:r>
              <a:rPr lang="nb-NO" dirty="0"/>
              <a:t> data:</a:t>
            </a:r>
            <a:endParaRPr lang="nb-NO"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If the data used is unreliable, the real value of recommendations based on the classification is questionable. </a:t>
            </a:r>
          </a:p>
          <a:p>
            <a:pPr marL="171450" indent="-171450">
              <a:buFont typeface="Arial" panose="020B0604020202020204" pitchFamily="34" charset="0"/>
              <a:buChar char="•"/>
            </a:pPr>
            <a:r>
              <a:rPr lang="en-US" sz="1200" b="0" i="0" u="none" strike="noStrike" kern="1200" baseline="0" dirty="0" err="1">
                <a:solidFill>
                  <a:schemeClr val="tx1"/>
                </a:solidFill>
                <a:latin typeface="Times New Roman" pitchFamily="18" charset="0"/>
                <a:ea typeface="+mn-ea"/>
                <a:cs typeface="+mn-cs"/>
              </a:rPr>
              <a:t>Misclassificationof</a:t>
            </a:r>
            <a:r>
              <a:rPr lang="en-US" sz="1200" b="0" i="0" u="none" strike="noStrike" kern="1200" baseline="0" dirty="0">
                <a:solidFill>
                  <a:schemeClr val="tx1"/>
                </a:solidFill>
                <a:latin typeface="Times New Roman" pitchFamily="18" charset="0"/>
                <a:ea typeface="+mn-ea"/>
                <a:cs typeface="+mn-cs"/>
              </a:rPr>
              <a:t> women in wrong groups: </a:t>
            </a:r>
            <a:endParaRPr lang="nb-NO"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In all settings, data collectors need to be carefully trained and audited periodically, for example by another person reviewing and re-classifying a sample of records from women in each of the 10 groups </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Cases that cannot be classified due to missing data: </a:t>
            </a:r>
          </a:p>
          <a:p>
            <a:pPr marL="0" indent="0">
              <a:buFont typeface="Arial" panose="020B0604020202020204" pitchFamily="34" charset="0"/>
              <a:buNone/>
            </a:pPr>
            <a:r>
              <a:rPr lang="en-US" sz="1200" b="0" i="0" u="none" strike="noStrike" kern="1200" baseline="0" dirty="0">
                <a:solidFill>
                  <a:schemeClr val="tx1"/>
                </a:solidFill>
                <a:latin typeface="Times New Roman" pitchFamily="18" charset="0"/>
                <a:ea typeface="+mn-ea"/>
                <a:cs typeface="+mn-cs"/>
              </a:rPr>
              <a:t>The size of “Unclassifiable” category is an important indicator of the quality of the data in the individual patient records. </a:t>
            </a:r>
            <a:endParaRPr lang="nb-NO" sz="1200" b="0" i="0" u="none" strike="noStrike" kern="1200" baseline="0" dirty="0">
              <a:solidFill>
                <a:schemeClr val="tx1"/>
              </a:solidFill>
              <a:latin typeface="Times New Roman" pitchFamily="18" charset="0"/>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The lack of validation of the interpretation rules: </a:t>
            </a:r>
          </a:p>
          <a:p>
            <a:pPr marL="0" indent="0">
              <a:buFont typeface="Arial" panose="020B0604020202020204" pitchFamily="34" charset="0"/>
              <a:buNone/>
            </a:pPr>
            <a:r>
              <a:rPr lang="en-US" sz="1200" b="0" i="0" u="none" strike="noStrike" kern="1200" baseline="0" dirty="0">
                <a:solidFill>
                  <a:schemeClr val="tx1"/>
                </a:solidFill>
                <a:latin typeface="Times New Roman" pitchFamily="18" charset="0"/>
                <a:ea typeface="+mn-ea"/>
                <a:cs typeface="+mn-cs"/>
              </a:rPr>
              <a:t>A simple set of rules for interpretation was provided by Robson (14) to help users explore all the information provided by this classification, especially when using it to compare data between different settings or changes over time. </a:t>
            </a:r>
            <a:endParaRPr lang="nb-NO" dirty="0"/>
          </a:p>
          <a:p>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40</a:t>
            </a:fld>
            <a:endParaRPr lang="en-GB" altLang="nb-NO"/>
          </a:p>
        </p:txBody>
      </p:sp>
    </p:spTree>
    <p:extLst>
      <p:ext uri="{BB962C8B-B14F-4D97-AF65-F5344CB8AC3E}">
        <p14:creationId xmlns:p14="http://schemas.microsoft.com/office/powerpoint/2010/main" val="252492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ssholder for lysbilde 1"/>
          <p:cNvSpPr>
            <a:spLocks noGrp="1" noRot="1" noChangeAspect="1" noTextEdit="1"/>
          </p:cNvSpPr>
          <p:nvPr>
            <p:ph type="sldImg"/>
          </p:nvPr>
        </p:nvSpPr>
        <p:spPr>
          <a:xfrm>
            <a:off x="1143000" y="685800"/>
            <a:ext cx="4572000" cy="3429000"/>
          </a:xfrm>
          <a:ln/>
        </p:spPr>
      </p:sp>
      <p:sp>
        <p:nvSpPr>
          <p:cNvPr id="5632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a:latin typeface="Arial" charset="0"/>
              </a:rPr>
              <a:t>Beate Fossum</a:t>
            </a:r>
            <a:r>
              <a:rPr lang="nb-NO" altLang="nb-NO" baseline="0">
                <a:latin typeface="Arial" charset="0"/>
              </a:rPr>
              <a:t> Løland</a:t>
            </a:r>
            <a:endParaRPr lang="nb-NO" altLang="nb-NO">
              <a:latin typeface="Arial" charset="0"/>
            </a:endParaRPr>
          </a:p>
        </p:txBody>
      </p:sp>
      <p:sp>
        <p:nvSpPr>
          <p:cNvPr id="56324" name="Plassholder for bunntekst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eaLnBrk="0" hangingPunct="0">
              <a:spcBef>
                <a:spcPct val="30000"/>
              </a:spcBef>
              <a:defRPr sz="1100">
                <a:solidFill>
                  <a:schemeClr val="tx1"/>
                </a:solidFill>
                <a:latin typeface="Arial" charset="0"/>
              </a:defRPr>
            </a:lvl1pPr>
            <a:lvl2pPr marL="710730" indent="-272568" defTabSz="912958" eaLnBrk="0" hangingPunct="0">
              <a:spcBef>
                <a:spcPct val="30000"/>
              </a:spcBef>
              <a:defRPr sz="1100">
                <a:solidFill>
                  <a:schemeClr val="tx1"/>
                </a:solidFill>
                <a:latin typeface="Arial" charset="0"/>
              </a:defRPr>
            </a:lvl2pPr>
            <a:lvl3pPr marL="1093204" indent="-218348" defTabSz="912958" eaLnBrk="0" hangingPunct="0">
              <a:spcBef>
                <a:spcPct val="30000"/>
              </a:spcBef>
              <a:defRPr sz="1100">
                <a:solidFill>
                  <a:schemeClr val="tx1"/>
                </a:solidFill>
                <a:latin typeface="Arial" charset="0"/>
              </a:defRPr>
            </a:lvl3pPr>
            <a:lvl4pPr marL="1529900" indent="-218348" defTabSz="912958" eaLnBrk="0" hangingPunct="0">
              <a:spcBef>
                <a:spcPct val="30000"/>
              </a:spcBef>
              <a:defRPr sz="1100">
                <a:solidFill>
                  <a:schemeClr val="tx1"/>
                </a:solidFill>
                <a:latin typeface="Arial" charset="0"/>
              </a:defRPr>
            </a:lvl4pPr>
            <a:lvl5pPr marL="1968061" indent="-218348" defTabSz="912958" eaLnBrk="0" hangingPunct="0">
              <a:spcBef>
                <a:spcPct val="30000"/>
              </a:spcBef>
              <a:defRPr sz="1100">
                <a:solidFill>
                  <a:schemeClr val="tx1"/>
                </a:solidFill>
                <a:latin typeface="Arial" charset="0"/>
              </a:defRPr>
            </a:lvl5pPr>
            <a:lvl6pPr marL="2390103" indent="-218348" defTabSz="912958" eaLnBrk="0" fontAlgn="base" hangingPunct="0">
              <a:spcBef>
                <a:spcPct val="30000"/>
              </a:spcBef>
              <a:spcAft>
                <a:spcPct val="0"/>
              </a:spcAft>
              <a:defRPr sz="1100">
                <a:solidFill>
                  <a:schemeClr val="tx1"/>
                </a:solidFill>
                <a:latin typeface="Arial" charset="0"/>
              </a:defRPr>
            </a:lvl6pPr>
            <a:lvl7pPr marL="2812144" indent="-218348" defTabSz="912958" eaLnBrk="0" fontAlgn="base" hangingPunct="0">
              <a:spcBef>
                <a:spcPct val="30000"/>
              </a:spcBef>
              <a:spcAft>
                <a:spcPct val="0"/>
              </a:spcAft>
              <a:defRPr sz="1100">
                <a:solidFill>
                  <a:schemeClr val="tx1"/>
                </a:solidFill>
                <a:latin typeface="Arial" charset="0"/>
              </a:defRPr>
            </a:lvl7pPr>
            <a:lvl8pPr marL="3234185" indent="-218348" defTabSz="912958" eaLnBrk="0" fontAlgn="base" hangingPunct="0">
              <a:spcBef>
                <a:spcPct val="30000"/>
              </a:spcBef>
              <a:spcAft>
                <a:spcPct val="0"/>
              </a:spcAft>
              <a:defRPr sz="1100">
                <a:solidFill>
                  <a:schemeClr val="tx1"/>
                </a:solidFill>
                <a:latin typeface="Arial" charset="0"/>
              </a:defRPr>
            </a:lvl8pPr>
            <a:lvl9pPr marL="3656226" indent="-218348" defTabSz="912958" eaLnBrk="0" fontAlgn="base" hangingPunct="0">
              <a:spcBef>
                <a:spcPct val="30000"/>
              </a:spcBef>
              <a:spcAft>
                <a:spcPct val="0"/>
              </a:spcAft>
              <a:defRPr sz="1100">
                <a:solidFill>
                  <a:schemeClr val="tx1"/>
                </a:solidFill>
                <a:latin typeface="Arial" charset="0"/>
              </a:defRPr>
            </a:lvl9pPr>
          </a:lstStyle>
          <a:p>
            <a:pPr eaLnBrk="1" hangingPunct="1">
              <a:spcBef>
                <a:spcPct val="0"/>
              </a:spcBef>
            </a:pPr>
            <a:r>
              <a:rPr lang="nb-NO" altLang="nb-NO" sz="1200"/>
              <a:t>B Fossum Løland</a:t>
            </a:r>
          </a:p>
        </p:txBody>
      </p:sp>
      <p:sp>
        <p:nvSpPr>
          <p:cNvPr id="56325" name="Plassholder for lysbilde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eaLnBrk="0" hangingPunct="0">
              <a:spcBef>
                <a:spcPct val="30000"/>
              </a:spcBef>
              <a:defRPr sz="1100">
                <a:solidFill>
                  <a:schemeClr val="tx1"/>
                </a:solidFill>
                <a:latin typeface="Arial" charset="0"/>
              </a:defRPr>
            </a:lvl1pPr>
            <a:lvl2pPr marL="710730" indent="-272568" defTabSz="912958" eaLnBrk="0" hangingPunct="0">
              <a:spcBef>
                <a:spcPct val="30000"/>
              </a:spcBef>
              <a:defRPr sz="1100">
                <a:solidFill>
                  <a:schemeClr val="tx1"/>
                </a:solidFill>
                <a:latin typeface="Arial" charset="0"/>
              </a:defRPr>
            </a:lvl2pPr>
            <a:lvl3pPr marL="1093204" indent="-218348" defTabSz="912958" eaLnBrk="0" hangingPunct="0">
              <a:spcBef>
                <a:spcPct val="30000"/>
              </a:spcBef>
              <a:defRPr sz="1100">
                <a:solidFill>
                  <a:schemeClr val="tx1"/>
                </a:solidFill>
                <a:latin typeface="Arial" charset="0"/>
              </a:defRPr>
            </a:lvl3pPr>
            <a:lvl4pPr marL="1529900" indent="-218348" defTabSz="912958" eaLnBrk="0" hangingPunct="0">
              <a:spcBef>
                <a:spcPct val="30000"/>
              </a:spcBef>
              <a:defRPr sz="1100">
                <a:solidFill>
                  <a:schemeClr val="tx1"/>
                </a:solidFill>
                <a:latin typeface="Arial" charset="0"/>
              </a:defRPr>
            </a:lvl4pPr>
            <a:lvl5pPr marL="1968061" indent="-218348" defTabSz="912958" eaLnBrk="0" hangingPunct="0">
              <a:spcBef>
                <a:spcPct val="30000"/>
              </a:spcBef>
              <a:defRPr sz="1100">
                <a:solidFill>
                  <a:schemeClr val="tx1"/>
                </a:solidFill>
                <a:latin typeface="Arial" charset="0"/>
              </a:defRPr>
            </a:lvl5pPr>
            <a:lvl6pPr marL="2390103" indent="-218348" defTabSz="912958" eaLnBrk="0" fontAlgn="base" hangingPunct="0">
              <a:spcBef>
                <a:spcPct val="30000"/>
              </a:spcBef>
              <a:spcAft>
                <a:spcPct val="0"/>
              </a:spcAft>
              <a:defRPr sz="1100">
                <a:solidFill>
                  <a:schemeClr val="tx1"/>
                </a:solidFill>
                <a:latin typeface="Arial" charset="0"/>
              </a:defRPr>
            </a:lvl6pPr>
            <a:lvl7pPr marL="2812144" indent="-218348" defTabSz="912958" eaLnBrk="0" fontAlgn="base" hangingPunct="0">
              <a:spcBef>
                <a:spcPct val="30000"/>
              </a:spcBef>
              <a:spcAft>
                <a:spcPct val="0"/>
              </a:spcAft>
              <a:defRPr sz="1100">
                <a:solidFill>
                  <a:schemeClr val="tx1"/>
                </a:solidFill>
                <a:latin typeface="Arial" charset="0"/>
              </a:defRPr>
            </a:lvl7pPr>
            <a:lvl8pPr marL="3234185" indent="-218348" defTabSz="912958" eaLnBrk="0" fontAlgn="base" hangingPunct="0">
              <a:spcBef>
                <a:spcPct val="30000"/>
              </a:spcBef>
              <a:spcAft>
                <a:spcPct val="0"/>
              </a:spcAft>
              <a:defRPr sz="1100">
                <a:solidFill>
                  <a:schemeClr val="tx1"/>
                </a:solidFill>
                <a:latin typeface="Arial" charset="0"/>
              </a:defRPr>
            </a:lvl8pPr>
            <a:lvl9pPr marL="3656226" indent="-218348" defTabSz="912958"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046E2ADD-1B19-45A6-9D07-D881DBD29938}" type="slidenum">
              <a:rPr lang="nb-NO" altLang="nb-NO" sz="1200"/>
              <a:pPr eaLnBrk="1" hangingPunct="1">
                <a:spcBef>
                  <a:spcPct val="0"/>
                </a:spcBef>
              </a:pPr>
              <a:t>3</a:t>
            </a:fld>
            <a:endParaRPr lang="nb-NO" altLang="nb-NO"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This guideline incorporates the views, fears, and beliefs of both women and health professionals about caesarean sections. It also considers the complex dynamics and limitations of health systems and organizations and relationships between women, health professionals, and organization of health-care services. </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41</a:t>
            </a:fld>
            <a:endParaRPr lang="en-GB" altLang="nb-NO"/>
          </a:p>
        </p:txBody>
      </p:sp>
    </p:spTree>
    <p:extLst>
      <p:ext uri="{BB962C8B-B14F-4D97-AF65-F5344CB8AC3E}">
        <p14:creationId xmlns:p14="http://schemas.microsoft.com/office/powerpoint/2010/main" val="160295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Nhan et al, 2018, Nature Communications </a:t>
            </a:r>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4</a:t>
            </a:fld>
            <a:endParaRPr lang="en-GB" altLang="nb-NO"/>
          </a:p>
        </p:txBody>
      </p:sp>
    </p:spTree>
    <p:extLst>
      <p:ext uri="{BB962C8B-B14F-4D97-AF65-F5344CB8AC3E}">
        <p14:creationId xmlns:p14="http://schemas.microsoft.com/office/powerpoint/2010/main" val="73251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b-NO" dirty="0"/>
              <a:t>Forbes et al, 2018, JAMA </a:t>
            </a:r>
            <a:r>
              <a:rPr lang="nb-NO" dirty="0" err="1"/>
              <a:t>Pediatr</a:t>
            </a:r>
            <a:r>
              <a:rPr lang="nb-NO" dirty="0"/>
              <a:t>.</a:t>
            </a:r>
          </a:p>
          <a:p>
            <a:r>
              <a:rPr lang="nb-NO" dirty="0"/>
              <a:t>Song et al, 2013, Canadian Medical </a:t>
            </a:r>
            <a:r>
              <a:rPr lang="nb-NO" dirty="0" err="1"/>
              <a:t>Associationr</a:t>
            </a:r>
            <a:endParaRPr lang="nb-NO" dirty="0"/>
          </a:p>
          <a:p>
            <a:r>
              <a:rPr lang="nb-NO" dirty="0" err="1"/>
              <a:t>Promote</a:t>
            </a:r>
            <a:r>
              <a:rPr lang="nb-NO" dirty="0"/>
              <a:t>, </a:t>
            </a:r>
            <a:r>
              <a:rPr lang="nb-NO" dirty="0" err="1"/>
              <a:t>protect</a:t>
            </a:r>
            <a:r>
              <a:rPr lang="nb-NO" dirty="0"/>
              <a:t> and support BF</a:t>
            </a:r>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5</a:t>
            </a:fld>
            <a:endParaRPr lang="en-GB" altLang="nb-NO"/>
          </a:p>
        </p:txBody>
      </p:sp>
    </p:spTree>
    <p:extLst>
      <p:ext uri="{BB962C8B-B14F-4D97-AF65-F5344CB8AC3E}">
        <p14:creationId xmlns:p14="http://schemas.microsoft.com/office/powerpoint/2010/main" val="22090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mn-lt"/>
                <a:ea typeface="+mn-ea"/>
                <a:cs typeface="+mn-cs"/>
              </a:rPr>
              <a:t>Hvorfor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morsmelkerstatning</a:t>
            </a:r>
            <a:r>
              <a:rPr lang="en-US" sz="1200"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err="1">
                <a:solidFill>
                  <a:schemeClr val="tx1"/>
                </a:solidFill>
                <a:latin typeface="+mn-lt"/>
                <a:ea typeface="+mn-ea"/>
                <a:cs typeface="+mn-cs"/>
              </a:rPr>
              <a:t>Adskillelse</a:t>
            </a: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err="1">
                <a:solidFill>
                  <a:schemeClr val="tx1"/>
                </a:solidFill>
                <a:latin typeface="+mn-lt"/>
                <a:ea typeface="+mn-ea"/>
                <a:cs typeface="+mn-cs"/>
              </a:rPr>
              <a:t>Sliten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mor</a:t>
            </a: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err="1">
                <a:solidFill>
                  <a:schemeClr val="tx1"/>
                </a:solidFill>
                <a:latin typeface="+mn-lt"/>
                <a:ea typeface="+mn-ea"/>
                <a:cs typeface="+mn-cs"/>
              </a:rPr>
              <a:t>Smertepåvirket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mor</a:t>
            </a: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err="1">
                <a:solidFill>
                  <a:schemeClr val="tx1"/>
                </a:solidFill>
                <a:latin typeface="+mn-lt"/>
                <a:ea typeface="+mn-ea"/>
                <a:cs typeface="+mn-cs"/>
              </a:rPr>
              <a:t>Noe</a:t>
            </a:r>
            <a:r>
              <a:rPr lang="en-US" sz="1200" kern="1200" baseline="0" dirty="0">
                <a:solidFill>
                  <a:schemeClr val="tx1"/>
                </a:solidFill>
                <a:latin typeface="+mn-lt"/>
                <a:ea typeface="+mn-ea"/>
                <a:cs typeface="+mn-cs"/>
              </a:rPr>
              <a:t> med </a:t>
            </a:r>
            <a:r>
              <a:rPr lang="en-US" sz="1200" kern="1200" baseline="0" dirty="0" err="1">
                <a:solidFill>
                  <a:schemeClr val="tx1"/>
                </a:solidFill>
                <a:latin typeface="+mn-lt"/>
                <a:ea typeface="+mn-ea"/>
                <a:cs typeface="+mn-cs"/>
              </a:rPr>
              <a:t>barnet</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Tpt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bl.s</a:t>
            </a:r>
            <a:r>
              <a:rPr lang="en-US"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err="1">
                <a:solidFill>
                  <a:schemeClr val="tx1"/>
                </a:solidFill>
                <a:latin typeface="+mn-lt"/>
                <a:ea typeface="+mn-ea"/>
                <a:cs typeface="+mn-cs"/>
              </a:rPr>
              <a:t>Imobilisert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mor</a:t>
            </a: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err="1">
                <a:solidFill>
                  <a:schemeClr val="tx1"/>
                </a:solidFill>
                <a:latin typeface="+mn-lt"/>
                <a:ea typeface="+mn-ea"/>
                <a:cs typeface="+mn-cs"/>
              </a:rPr>
              <a:t>Sultent</a:t>
            </a:r>
            <a:r>
              <a:rPr lang="en-US" sz="1200" kern="1200" baseline="0" dirty="0">
                <a:solidFill>
                  <a:schemeClr val="tx1"/>
                </a:solidFill>
                <a:latin typeface="+mn-lt"/>
                <a:ea typeface="+mn-ea"/>
                <a:cs typeface="+mn-cs"/>
              </a:rPr>
              <a:t> barn – </a:t>
            </a:r>
            <a:r>
              <a:rPr lang="en-US" sz="1200" kern="1200" baseline="0" dirty="0" err="1">
                <a:solidFill>
                  <a:schemeClr val="tx1"/>
                </a:solidFill>
                <a:latin typeface="+mn-lt"/>
                <a:ea typeface="+mn-ea"/>
                <a:cs typeface="+mn-cs"/>
              </a:rPr>
              <a:t>blir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urolig</a:t>
            </a:r>
            <a:r>
              <a:rPr lang="en-US"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err="1">
                <a:solidFill>
                  <a:schemeClr val="tx1"/>
                </a:solidFill>
                <a:latin typeface="+mn-lt"/>
                <a:ea typeface="+mn-ea"/>
                <a:cs typeface="+mn-cs"/>
              </a:rPr>
              <a:t>Oppfatningen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om</a:t>
            </a:r>
            <a:r>
              <a:rPr lang="en-US" sz="1200" kern="1200" baseline="0" dirty="0">
                <a:solidFill>
                  <a:schemeClr val="tx1"/>
                </a:solidFill>
                <a:latin typeface="+mn-lt"/>
                <a:ea typeface="+mn-ea"/>
                <a:cs typeface="+mn-cs"/>
              </a:rPr>
              <a:t> at </a:t>
            </a:r>
            <a:r>
              <a:rPr lang="en-US" sz="1200" kern="1200" baseline="0" dirty="0" err="1">
                <a:solidFill>
                  <a:schemeClr val="tx1"/>
                </a:solidFill>
                <a:latin typeface="+mn-lt"/>
                <a:ea typeface="+mn-ea"/>
                <a:cs typeface="+mn-cs"/>
              </a:rPr>
              <a:t>keisersnitt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seg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selv</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gjør</a:t>
            </a:r>
            <a:r>
              <a:rPr lang="en-US" sz="1200" kern="1200" baseline="0" dirty="0">
                <a:solidFill>
                  <a:schemeClr val="tx1"/>
                </a:solidFill>
                <a:latin typeface="+mn-lt"/>
                <a:ea typeface="+mn-ea"/>
                <a:cs typeface="+mn-cs"/>
              </a:rPr>
              <a:t> at </a:t>
            </a:r>
            <a:r>
              <a:rPr lang="en-US" sz="1200" kern="1200" baseline="0" dirty="0" err="1">
                <a:solidFill>
                  <a:schemeClr val="tx1"/>
                </a:solidFill>
                <a:latin typeface="+mn-lt"/>
                <a:ea typeface="+mn-ea"/>
                <a:cs typeface="+mn-cs"/>
              </a:rPr>
              <a:t>mor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ikke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kommer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til</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å</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få</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melk</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før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etter</a:t>
            </a:r>
            <a:r>
              <a:rPr lang="en-US" sz="1200" kern="1200" baseline="0" dirty="0">
                <a:solidFill>
                  <a:schemeClr val="tx1"/>
                </a:solidFill>
                <a:latin typeface="+mn-lt"/>
                <a:ea typeface="+mn-ea"/>
                <a:cs typeface="+mn-cs"/>
              </a:rPr>
              <a:t> mange </a:t>
            </a:r>
            <a:r>
              <a:rPr lang="en-US" sz="1200" kern="1200" baseline="0" dirty="0" err="1">
                <a:solidFill>
                  <a:schemeClr val="tx1"/>
                </a:solidFill>
                <a:latin typeface="+mn-lt"/>
                <a:ea typeface="+mn-ea"/>
                <a:cs typeface="+mn-cs"/>
              </a:rPr>
              <a:t>dager</a:t>
            </a:r>
            <a:r>
              <a:rPr lang="en-US"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US" sz="1200" kern="1200" baseline="0" dirty="0">
              <a:solidFill>
                <a:schemeClr val="tx1"/>
              </a:solidFill>
              <a:latin typeface="+mn-lt"/>
              <a:ea typeface="+mn-ea"/>
              <a:cs typeface="+mn-cs"/>
            </a:endParaRPr>
          </a:p>
          <a:p>
            <a:r>
              <a:rPr lang="nb-NO" dirty="0"/>
              <a:t>Personalets registrering av tillegg; årsaker</a:t>
            </a:r>
          </a:p>
          <a:p>
            <a:r>
              <a:rPr lang="nb-NO" dirty="0"/>
              <a:t>Hva er annen</a:t>
            </a:r>
            <a:r>
              <a:rPr lang="nb-NO" baseline="0" dirty="0"/>
              <a:t> indikasjon? </a:t>
            </a:r>
          </a:p>
          <a:p>
            <a:r>
              <a:rPr lang="nb-NO" baseline="0" dirty="0"/>
              <a:t>Hvorfor er dette mors ønske? </a:t>
            </a:r>
          </a:p>
          <a:p>
            <a:r>
              <a:rPr lang="nb-NO" baseline="0" dirty="0"/>
              <a:t>Hva er informert samtykke? Når skal mor informeres? </a:t>
            </a:r>
          </a:p>
          <a:p>
            <a:r>
              <a:rPr lang="nb-NO" baseline="0" dirty="0" err="1"/>
              <a:t>Ok-</a:t>
            </a:r>
            <a:r>
              <a:rPr lang="nb-NO" baseline="0" dirty="0"/>
              <a:t> tilbake til </a:t>
            </a:r>
            <a:r>
              <a:rPr lang="nb-NO" baseline="0" dirty="0" err="1"/>
              <a:t>hud-mot-hud</a:t>
            </a:r>
            <a:r>
              <a:rPr lang="nb-NO" baseline="0" dirty="0"/>
              <a:t> studiene</a:t>
            </a:r>
            <a:endParaRPr lang="nb-NO" dirty="0"/>
          </a:p>
          <a:p>
            <a:pPr marL="0" marR="0" indent="0" algn="l" defTabSz="914400" rtl="0" eaLnBrk="1" fontAlgn="auto" latinLnBrk="0" hangingPunct="1">
              <a:lnSpc>
                <a:spcPct val="100000"/>
              </a:lnSpc>
              <a:spcBef>
                <a:spcPts val="0"/>
              </a:spcBef>
              <a:spcAft>
                <a:spcPts val="0"/>
              </a:spcAft>
              <a:buClrTx/>
              <a:buSzTx/>
              <a:buFontTx/>
              <a:buChar char="-"/>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kern="1200" baseline="0" dirty="0">
                <a:solidFill>
                  <a:schemeClr val="tx1"/>
                </a:solidFill>
                <a:latin typeface="+mn-lt"/>
                <a:ea typeface="+mn-ea"/>
                <a:cs typeface="+mn-cs"/>
              </a:rPr>
              <a:t>Caesarean birth is known to reduce initiation of breastfeeding, increase</a:t>
            </a:r>
          </a:p>
          <a:p>
            <a:r>
              <a:rPr lang="en-US" sz="1200" kern="1200" baseline="0" dirty="0">
                <a:solidFill>
                  <a:schemeClr val="tx1"/>
                </a:solidFill>
                <a:latin typeface="+mn-lt"/>
                <a:ea typeface="+mn-ea"/>
                <a:cs typeface="+mn-cs"/>
              </a:rPr>
              <a:t>the length of time before the first breastfeed, reduce the incidence of exclusive breastfeeding, significantly delay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 onset of lactation and increase the likelihood of supplementation.</a:t>
            </a:r>
            <a:r>
              <a:rPr lang="en-US"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Ref:</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Stevens, J., </a:t>
            </a:r>
            <a:r>
              <a:rPr lang="en-US" sz="1200" kern="1200" dirty="0" err="1">
                <a:solidFill>
                  <a:schemeClr val="tx1"/>
                </a:solidFill>
                <a:latin typeface="+mn-lt"/>
                <a:ea typeface="+mn-ea"/>
                <a:cs typeface="+mn-cs"/>
              </a:rPr>
              <a:t>Schmied</a:t>
            </a:r>
            <a:r>
              <a:rPr lang="en-US" sz="1200" kern="1200" dirty="0">
                <a:solidFill>
                  <a:schemeClr val="tx1"/>
                </a:solidFill>
                <a:latin typeface="+mn-lt"/>
                <a:ea typeface="+mn-ea"/>
                <a:cs typeface="+mn-cs"/>
              </a:rPr>
              <a:t>, V., Burns, E., &amp; </a:t>
            </a:r>
            <a:r>
              <a:rPr lang="en-US" sz="1200" kern="1200" dirty="0" err="1">
                <a:solidFill>
                  <a:schemeClr val="tx1"/>
                </a:solidFill>
                <a:latin typeface="+mn-lt"/>
                <a:ea typeface="+mn-ea"/>
                <a:cs typeface="+mn-cs"/>
              </a:rPr>
              <a:t>Dahlen</a:t>
            </a:r>
            <a:r>
              <a:rPr lang="en-US" sz="1200" kern="1200" dirty="0">
                <a:solidFill>
                  <a:schemeClr val="tx1"/>
                </a:solidFill>
                <a:latin typeface="+mn-lt"/>
                <a:ea typeface="+mn-ea"/>
                <a:cs typeface="+mn-cs"/>
              </a:rPr>
              <a:t>, H. (2014). Immediate or early skin‐to‐skin contact after a Caesarean section: a review of the literature. </a:t>
            </a:r>
            <a:r>
              <a:rPr lang="en-US" sz="1200" i="1" kern="1200" dirty="0">
                <a:solidFill>
                  <a:schemeClr val="tx1"/>
                </a:solidFill>
                <a:latin typeface="+mn-lt"/>
                <a:ea typeface="+mn-ea"/>
                <a:cs typeface="+mn-cs"/>
              </a:rPr>
              <a:t>Maternal &amp; child nutrition</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10</a:t>
            </a:r>
            <a:r>
              <a:rPr lang="en-US" sz="1200" kern="1200" dirty="0">
                <a:solidFill>
                  <a:schemeClr val="tx1"/>
                </a:solidFill>
                <a:latin typeface="+mn-lt"/>
                <a:ea typeface="+mn-ea"/>
                <a:cs typeface="+mn-cs"/>
              </a:rPr>
              <a:t>(4), 456-473.</a:t>
            </a:r>
          </a:p>
          <a:p>
            <a:endParaRPr lang="nb-NO" dirty="0"/>
          </a:p>
        </p:txBody>
      </p:sp>
      <p:sp>
        <p:nvSpPr>
          <p:cNvPr id="4" name="Plassholder for lysbildenummer 3"/>
          <p:cNvSpPr>
            <a:spLocks noGrp="1"/>
          </p:cNvSpPr>
          <p:nvPr>
            <p:ph type="sldNum" sz="quarter" idx="10"/>
          </p:nvPr>
        </p:nvSpPr>
        <p:spPr/>
        <p:txBody>
          <a:bodyPr/>
          <a:lstStyle/>
          <a:p>
            <a:fld id="{ED5C1183-142A-48C7-BF96-E0ABEB84E3E9}" type="slidenum">
              <a:rPr lang="nb-NO" smtClean="0"/>
              <a:pPr/>
              <a:t>6</a:t>
            </a:fld>
            <a:endParaRPr lang="nb-NO"/>
          </a:p>
        </p:txBody>
      </p:sp>
    </p:spTree>
    <p:extLst>
      <p:ext uri="{BB962C8B-B14F-4D97-AF65-F5344CB8AC3E}">
        <p14:creationId xmlns:p14="http://schemas.microsoft.com/office/powerpoint/2010/main" val="157053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WHO s. 16 </a:t>
            </a:r>
            <a:r>
              <a:rPr lang="en-US" sz="1200" dirty="0"/>
              <a:t>indicating that, at population level, </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7</a:t>
            </a:fld>
            <a:endParaRPr lang="en-GB" altLang="nb-NO"/>
          </a:p>
        </p:txBody>
      </p:sp>
    </p:spTree>
    <p:extLst>
      <p:ext uri="{BB962C8B-B14F-4D97-AF65-F5344CB8AC3E}">
        <p14:creationId xmlns:p14="http://schemas.microsoft.com/office/powerpoint/2010/main" val="330252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WHO s. 16 </a:t>
            </a:r>
            <a:r>
              <a:rPr lang="en-US" sz="1200" dirty="0"/>
              <a:t>indicating that, at population level, </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8</a:t>
            </a:fld>
            <a:endParaRPr lang="en-GB" altLang="nb-NO"/>
          </a:p>
        </p:txBody>
      </p:sp>
    </p:spTree>
    <p:extLst>
      <p:ext uri="{BB962C8B-B14F-4D97-AF65-F5344CB8AC3E}">
        <p14:creationId xmlns:p14="http://schemas.microsoft.com/office/powerpoint/2010/main" val="378269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solidFill>
                  <a:schemeClr val="accent1">
                    <a:lumMod val="50000"/>
                  </a:schemeClr>
                </a:solidFill>
                <a:effectLst>
                  <a:outerShdw blurRad="38100" dist="38100" dir="2700000" algn="tl">
                    <a:srgbClr val="000000">
                      <a:alpha val="43137"/>
                    </a:srgbClr>
                  </a:outerShdw>
                </a:effectLst>
              </a:rPr>
              <a:t>UNFPA report</a:t>
            </a:r>
            <a:r>
              <a:rPr lang="en-US" b="1" dirty="0">
                <a:solidFill>
                  <a:schemeClr val="accent1">
                    <a:lumMod val="50000"/>
                  </a:schemeClr>
                </a:solidFill>
                <a:effectLst>
                  <a:outerShdw blurRad="38100" dist="38100" dir="2700000" algn="tl">
                    <a:srgbClr val="000000">
                      <a:alpha val="43137"/>
                    </a:srgbClr>
                  </a:outerShdw>
                </a:effectLst>
              </a:rPr>
              <a:t> </a:t>
            </a:r>
            <a:br>
              <a:rPr lang="en-US" b="1" dirty="0">
                <a:solidFill>
                  <a:schemeClr val="accent1">
                    <a:lumMod val="50000"/>
                  </a:schemeClr>
                </a:solidFill>
                <a:effectLst>
                  <a:outerShdw blurRad="38100" dist="38100" dir="2700000" algn="tl">
                    <a:srgbClr val="000000">
                      <a:alpha val="43137"/>
                    </a:srgbClr>
                  </a:outerShdw>
                </a:effectLst>
              </a:rPr>
            </a:br>
            <a:r>
              <a:rPr lang="en-US" b="1" dirty="0">
                <a:solidFill>
                  <a:schemeClr val="accent1">
                    <a:lumMod val="50000"/>
                  </a:schemeClr>
                </a:solidFill>
                <a:effectLst>
                  <a:outerShdw blurRad="38100" dist="38100" dir="2700000" algn="tl">
                    <a:srgbClr val="000000">
                      <a:alpha val="43137"/>
                    </a:srgbClr>
                  </a:outerShdw>
                </a:effectLst>
              </a:rPr>
              <a:t>Robson classification</a:t>
            </a:r>
            <a:endParaRPr lang="nb-NO" dirty="0"/>
          </a:p>
        </p:txBody>
      </p:sp>
      <p:sp>
        <p:nvSpPr>
          <p:cNvPr id="4" name="Plassholder for lysbildenummer 3"/>
          <p:cNvSpPr>
            <a:spLocks noGrp="1"/>
          </p:cNvSpPr>
          <p:nvPr>
            <p:ph type="sldNum" sz="quarter" idx="5"/>
          </p:nvPr>
        </p:nvSpPr>
        <p:spPr/>
        <p:txBody>
          <a:bodyPr/>
          <a:lstStyle/>
          <a:p>
            <a:fld id="{8CD5A56B-3B4C-4449-A5EE-ECC235916227}" type="slidenum">
              <a:rPr lang="en-GB" altLang="nb-NO" smtClean="0"/>
              <a:pPr/>
              <a:t>9</a:t>
            </a:fld>
            <a:endParaRPr lang="en-GB" altLang="nb-NO"/>
          </a:p>
        </p:txBody>
      </p:sp>
    </p:spTree>
    <p:extLst>
      <p:ext uri="{BB962C8B-B14F-4D97-AF65-F5344CB8AC3E}">
        <p14:creationId xmlns:p14="http://schemas.microsoft.com/office/powerpoint/2010/main" val="2581310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0" name="Rektangel 9"/>
          <p:cNvSpPr>
            <a:spLocks noChangeArrowheads="1"/>
          </p:cNvSpPr>
          <p:nvPr/>
        </p:nvSpPr>
        <p:spPr bwMode="auto">
          <a:xfrm>
            <a:off x="98425" y="6400800"/>
            <a:ext cx="8947150" cy="381000"/>
          </a:xfrm>
          <a:prstGeom prst="rect">
            <a:avLst/>
          </a:prstGeom>
          <a:solidFill>
            <a:srgbClr val="ECECEC"/>
          </a:solidFill>
          <a:ln w="9525">
            <a:noFill/>
            <a:round/>
            <a:headEnd/>
            <a:tailEnd/>
          </a:ln>
        </p:spPr>
        <p:txBody>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eaLnBrk="0" hangingPunct="0"/>
            <a:endParaRPr lang="nn-NO" altLang="nb-NO">
              <a:latin typeface="Calibri" pitchFamily="34" charset="0"/>
              <a:ea typeface="ＭＳ Ｐゴシック" pitchFamily="34" charset="-128"/>
            </a:endParaRPr>
          </a:p>
        </p:txBody>
      </p:sp>
      <p:sp>
        <p:nvSpPr>
          <p:cNvPr id="9" name="Rektangel 8"/>
          <p:cNvSpPr/>
          <p:nvPr/>
        </p:nvSpPr>
        <p:spPr bwMode="auto">
          <a:xfrm>
            <a:off x="98425" y="6281738"/>
            <a:ext cx="8947150" cy="82550"/>
          </a:xfrm>
          <a:prstGeom prst="rect">
            <a:avLst/>
          </a:prstGeom>
          <a:solidFill>
            <a:srgbClr val="00338D"/>
          </a:solidFill>
          <a:ln w="9525" cap="flat" cmpd="sng" algn="ctr">
            <a:noFill/>
            <a:prstDash val="solid"/>
            <a:round/>
            <a:headEnd type="none" w="med" len="med"/>
            <a:tailEnd type="none" w="med" len="med"/>
          </a:ln>
          <a:effectLst/>
        </p:spPr>
        <p:txBody>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eaLnBrk="0" hangingPunct="0"/>
            <a:endParaRPr lang="nn-NO" altLang="nb-NO">
              <a:latin typeface="Calibri" pitchFamily="34" charset="0"/>
              <a:ea typeface="ＭＳ Ｐゴシック" pitchFamily="34" charset="-128"/>
            </a:endParaRPr>
          </a:p>
        </p:txBody>
      </p:sp>
      <p:pic>
        <p:nvPicPr>
          <p:cNvPr id="5124" name="Picture 10" descr="helse-SorOst_kulor_rg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5663" y="6446838"/>
            <a:ext cx="2873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5" name="Rett linje 8"/>
          <p:cNvCxnSpPr>
            <a:cxnSpLocks noChangeShapeType="1"/>
          </p:cNvCxnSpPr>
          <p:nvPr/>
        </p:nvCxnSpPr>
        <p:spPr bwMode="auto">
          <a:xfrm rot="5400000">
            <a:off x="1761331" y="6590507"/>
            <a:ext cx="288925" cy="1588"/>
          </a:xfrm>
          <a:prstGeom prst="line">
            <a:avLst/>
          </a:prstGeom>
          <a:noFill/>
          <a:ln w="3175">
            <a:solidFill>
              <a:srgbClr val="00338D"/>
            </a:solidFill>
            <a:round/>
            <a:headEnd/>
            <a:tailEnd/>
          </a:ln>
          <a:extLst>
            <a:ext uri="{909E8E84-426E-40DD-AFC4-6F175D3DCCD1}">
              <a14:hiddenFill xmlns:a14="http://schemas.microsoft.com/office/drawing/2010/main">
                <a:noFill/>
              </a14:hiddenFill>
            </a:ext>
          </a:extLst>
        </p:spPr>
      </p:cxnSp>
      <p:sp>
        <p:nvSpPr>
          <p:cNvPr id="5126" name="Rectangle 6"/>
          <p:cNvSpPr>
            <a:spLocks noGrp="1" noChangeArrowheads="1"/>
          </p:cNvSpPr>
          <p:nvPr>
            <p:ph type="ctrTitle"/>
          </p:nvPr>
        </p:nvSpPr>
        <p:spPr>
          <a:xfrm>
            <a:off x="685800" y="2130425"/>
            <a:ext cx="7772400" cy="1470025"/>
          </a:xfrm>
        </p:spPr>
        <p:txBody>
          <a:bodyPr/>
          <a:lstStyle>
            <a:lvl1pPr algn="ctr">
              <a:defRPr/>
            </a:lvl1pPr>
          </a:lstStyle>
          <a:p>
            <a:pPr lvl="0"/>
            <a:r>
              <a:rPr lang="nb-NO" altLang="nb-NO" noProof="0"/>
              <a:t>Klikk for å redigere tittelstil</a:t>
            </a:r>
          </a:p>
        </p:txBody>
      </p:sp>
      <p:sp>
        <p:nvSpPr>
          <p:cNvPr id="5127" name="Rectangle 7"/>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nb-NO" altLang="nb-NO" noProof="0"/>
              <a:t>Klikk for å redigere undertittelstil i malen</a:t>
            </a:r>
          </a:p>
        </p:txBody>
      </p:sp>
      <p:cxnSp>
        <p:nvCxnSpPr>
          <p:cNvPr id="5131" name="Rett linje 8"/>
          <p:cNvCxnSpPr>
            <a:cxnSpLocks noChangeShapeType="1"/>
          </p:cNvCxnSpPr>
          <p:nvPr/>
        </p:nvCxnSpPr>
        <p:spPr bwMode="auto">
          <a:xfrm rot="5400000">
            <a:off x="8162131" y="6590507"/>
            <a:ext cx="288925" cy="1588"/>
          </a:xfrm>
          <a:prstGeom prst="line">
            <a:avLst/>
          </a:prstGeom>
          <a:noFill/>
          <a:ln w="3175">
            <a:solidFill>
              <a:srgbClr val="00338D"/>
            </a:solidFill>
            <a:round/>
            <a:headEnd/>
            <a:tailEnd/>
          </a:ln>
          <a:extLst>
            <a:ext uri="{909E8E84-426E-40DD-AFC4-6F175D3DCCD1}">
              <a14:hiddenFill xmlns:a14="http://schemas.microsoft.com/office/drawing/2010/main">
                <a:noFill/>
              </a14:hiddenFill>
            </a:ext>
          </a:extLst>
        </p:spPr>
      </p:cxnSp>
      <p:pic>
        <p:nvPicPr>
          <p:cNvPr id="5132" name="Bilde 11" descr="OUS_logo_ppt_eng.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6421438"/>
            <a:ext cx="15287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Rectangle 13"/>
          <p:cNvSpPr>
            <a:spLocks noGrp="1" noChangeArrowheads="1"/>
          </p:cNvSpPr>
          <p:nvPr>
            <p:ph type="dt" sz="half" idx="2"/>
          </p:nvPr>
        </p:nvSpPr>
        <p:spPr>
          <a:xfrm>
            <a:off x="5410200" y="0"/>
            <a:ext cx="1905000" cy="260648"/>
          </a:xfrm>
        </p:spPr>
        <p:txBody>
          <a:bodyPr/>
          <a:lstStyle>
            <a:lvl1pPr>
              <a:defRPr/>
            </a:lvl1pPr>
          </a:lstStyle>
          <a:p>
            <a:endParaRPr lang="nb-NO" altLang="nb-NO"/>
          </a:p>
        </p:txBody>
      </p:sp>
      <p:sp>
        <p:nvSpPr>
          <p:cNvPr id="5134" name="Rectangle 14"/>
          <p:cNvSpPr>
            <a:spLocks noGrp="1" noChangeArrowheads="1"/>
          </p:cNvSpPr>
          <p:nvPr>
            <p:ph type="ftr" sz="quarter" idx="3"/>
          </p:nvPr>
        </p:nvSpPr>
        <p:spPr/>
        <p:txBody>
          <a:bodyPr/>
          <a:lstStyle>
            <a:lvl1pPr>
              <a:defRPr/>
            </a:lvl1pPr>
          </a:lstStyle>
          <a:p>
            <a:endParaRPr lang="nb-NO" altLang="nb-NO"/>
          </a:p>
        </p:txBody>
      </p:sp>
      <p:sp>
        <p:nvSpPr>
          <p:cNvPr id="5135" name="Rectangle 15"/>
          <p:cNvSpPr>
            <a:spLocks noGrp="1" noChangeArrowheads="1"/>
          </p:cNvSpPr>
          <p:nvPr>
            <p:ph type="sldNum" sz="quarter" idx="4"/>
          </p:nvPr>
        </p:nvSpPr>
        <p:spPr>
          <a:xfrm>
            <a:off x="7239000" y="0"/>
            <a:ext cx="1905000" cy="260648"/>
          </a:xfrm>
        </p:spPr>
        <p:txBody>
          <a:bodyPr/>
          <a:lstStyle>
            <a:lvl1pPr>
              <a:defRPr/>
            </a:lvl1pPr>
          </a:lstStyle>
          <a:p>
            <a:fld id="{73B2B02A-9BD9-4B5A-87F1-1F6CECCEA658}" type="slidenum">
              <a:rPr lang="nb-NO" altLang="nb-NO"/>
              <a:pPr/>
              <a:t>‹#›</a:t>
            </a:fld>
            <a:endParaRPr lang="nb-NO" alt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ltLang="nb-NO"/>
          </a:p>
        </p:txBody>
      </p:sp>
      <p:sp>
        <p:nvSpPr>
          <p:cNvPr id="5" name="Plassholder for bunntekst 4"/>
          <p:cNvSpPr>
            <a:spLocks noGrp="1"/>
          </p:cNvSpPr>
          <p:nvPr>
            <p:ph type="ftr" sz="quarter" idx="11"/>
          </p:nvPr>
        </p:nvSpPr>
        <p:spPr/>
        <p:txBody>
          <a:bodyPr/>
          <a:lstStyle>
            <a:lvl1pPr>
              <a:defRPr/>
            </a:lvl1pPr>
          </a:lstStyle>
          <a:p>
            <a:endParaRPr lang="nb-NO" altLang="nb-NO"/>
          </a:p>
        </p:txBody>
      </p:sp>
      <p:sp>
        <p:nvSpPr>
          <p:cNvPr id="6" name="Plassholder for lysbildenummer 5"/>
          <p:cNvSpPr>
            <a:spLocks noGrp="1"/>
          </p:cNvSpPr>
          <p:nvPr>
            <p:ph type="sldNum" sz="quarter" idx="12"/>
          </p:nvPr>
        </p:nvSpPr>
        <p:spPr/>
        <p:txBody>
          <a:bodyPr/>
          <a:lstStyle>
            <a:lvl1pPr>
              <a:defRPr/>
            </a:lvl1pPr>
          </a:lstStyle>
          <a:p>
            <a:fld id="{A009E365-0F0F-4F97-9677-23639D9F4340}" type="slidenum">
              <a:rPr lang="nb-NO" altLang="nb-NO"/>
              <a:pPr/>
              <a:t>‹#›</a:t>
            </a:fld>
            <a:endParaRPr lang="nb-NO" altLang="nb-NO"/>
          </a:p>
        </p:txBody>
      </p:sp>
    </p:spTree>
    <p:extLst>
      <p:ext uri="{BB962C8B-B14F-4D97-AF65-F5344CB8AC3E}">
        <p14:creationId xmlns:p14="http://schemas.microsoft.com/office/powerpoint/2010/main" val="295268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486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ltLang="nb-NO"/>
          </a:p>
        </p:txBody>
      </p:sp>
      <p:sp>
        <p:nvSpPr>
          <p:cNvPr id="5" name="Plassholder for bunntekst 4"/>
          <p:cNvSpPr>
            <a:spLocks noGrp="1"/>
          </p:cNvSpPr>
          <p:nvPr>
            <p:ph type="ftr" sz="quarter" idx="11"/>
          </p:nvPr>
        </p:nvSpPr>
        <p:spPr/>
        <p:txBody>
          <a:bodyPr/>
          <a:lstStyle>
            <a:lvl1pPr>
              <a:defRPr/>
            </a:lvl1pPr>
          </a:lstStyle>
          <a:p>
            <a:endParaRPr lang="nb-NO" altLang="nb-NO"/>
          </a:p>
        </p:txBody>
      </p:sp>
      <p:sp>
        <p:nvSpPr>
          <p:cNvPr id="6" name="Plassholder for lysbildenummer 5"/>
          <p:cNvSpPr>
            <a:spLocks noGrp="1"/>
          </p:cNvSpPr>
          <p:nvPr>
            <p:ph type="sldNum" sz="quarter" idx="12"/>
          </p:nvPr>
        </p:nvSpPr>
        <p:spPr/>
        <p:txBody>
          <a:bodyPr/>
          <a:lstStyle>
            <a:lvl1pPr>
              <a:defRPr/>
            </a:lvl1pPr>
          </a:lstStyle>
          <a:p>
            <a:fld id="{1BD27BE0-8582-4BFE-8217-FC73BF08CD9C}" type="slidenum">
              <a:rPr lang="nb-NO" altLang="nb-NO"/>
              <a:pPr/>
              <a:t>‹#›</a:t>
            </a:fld>
            <a:endParaRPr lang="nb-NO" altLang="nb-NO"/>
          </a:p>
        </p:txBody>
      </p:sp>
    </p:spTree>
    <p:extLst>
      <p:ext uri="{BB962C8B-B14F-4D97-AF65-F5344CB8AC3E}">
        <p14:creationId xmlns:p14="http://schemas.microsoft.com/office/powerpoint/2010/main" val="196671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ltLang="nb-NO"/>
          </a:p>
        </p:txBody>
      </p:sp>
      <p:sp>
        <p:nvSpPr>
          <p:cNvPr id="5" name="Plassholder for bunntekst 4"/>
          <p:cNvSpPr>
            <a:spLocks noGrp="1"/>
          </p:cNvSpPr>
          <p:nvPr>
            <p:ph type="ftr" sz="quarter" idx="11"/>
          </p:nvPr>
        </p:nvSpPr>
        <p:spPr/>
        <p:txBody>
          <a:bodyPr/>
          <a:lstStyle>
            <a:lvl1pPr>
              <a:defRPr/>
            </a:lvl1pPr>
          </a:lstStyle>
          <a:p>
            <a:endParaRPr lang="nb-NO" altLang="nb-NO"/>
          </a:p>
        </p:txBody>
      </p:sp>
      <p:sp>
        <p:nvSpPr>
          <p:cNvPr id="6" name="Plassholder for lysbildenummer 5"/>
          <p:cNvSpPr>
            <a:spLocks noGrp="1"/>
          </p:cNvSpPr>
          <p:nvPr>
            <p:ph type="sldNum" sz="quarter" idx="12"/>
          </p:nvPr>
        </p:nvSpPr>
        <p:spPr/>
        <p:txBody>
          <a:bodyPr/>
          <a:lstStyle>
            <a:lvl1pPr>
              <a:defRPr/>
            </a:lvl1pPr>
          </a:lstStyle>
          <a:p>
            <a:fld id="{E73D780B-4CAC-434C-9F26-C79E0F476DFC}" type="slidenum">
              <a:rPr lang="nb-NO" altLang="nb-NO"/>
              <a:pPr/>
              <a:t>‹#›</a:t>
            </a:fld>
            <a:endParaRPr lang="nb-NO" altLang="nb-NO"/>
          </a:p>
        </p:txBody>
      </p:sp>
    </p:spTree>
    <p:extLst>
      <p:ext uri="{BB962C8B-B14F-4D97-AF65-F5344CB8AC3E}">
        <p14:creationId xmlns:p14="http://schemas.microsoft.com/office/powerpoint/2010/main" val="34917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ltLang="nb-NO"/>
          </a:p>
        </p:txBody>
      </p:sp>
      <p:sp>
        <p:nvSpPr>
          <p:cNvPr id="5" name="Plassholder for bunntekst 4"/>
          <p:cNvSpPr>
            <a:spLocks noGrp="1"/>
          </p:cNvSpPr>
          <p:nvPr>
            <p:ph type="ftr" sz="quarter" idx="11"/>
          </p:nvPr>
        </p:nvSpPr>
        <p:spPr/>
        <p:txBody>
          <a:bodyPr/>
          <a:lstStyle>
            <a:lvl1pPr>
              <a:defRPr/>
            </a:lvl1pPr>
          </a:lstStyle>
          <a:p>
            <a:endParaRPr lang="nb-NO" altLang="nb-NO"/>
          </a:p>
        </p:txBody>
      </p:sp>
      <p:sp>
        <p:nvSpPr>
          <p:cNvPr id="6" name="Plassholder for lysbildenummer 5"/>
          <p:cNvSpPr>
            <a:spLocks noGrp="1"/>
          </p:cNvSpPr>
          <p:nvPr>
            <p:ph type="sldNum" sz="quarter" idx="12"/>
          </p:nvPr>
        </p:nvSpPr>
        <p:spPr/>
        <p:txBody>
          <a:bodyPr/>
          <a:lstStyle>
            <a:lvl1pPr>
              <a:defRPr/>
            </a:lvl1pPr>
          </a:lstStyle>
          <a:p>
            <a:fld id="{F8534FD2-C582-4107-B7D8-D7CBDCDA97D1}" type="slidenum">
              <a:rPr lang="nb-NO" altLang="nb-NO"/>
              <a:pPr/>
              <a:t>‹#›</a:t>
            </a:fld>
            <a:endParaRPr lang="nb-NO" altLang="nb-NO"/>
          </a:p>
        </p:txBody>
      </p:sp>
    </p:spTree>
    <p:extLst>
      <p:ext uri="{BB962C8B-B14F-4D97-AF65-F5344CB8AC3E}">
        <p14:creationId xmlns:p14="http://schemas.microsoft.com/office/powerpoint/2010/main" val="224677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23528" y="1772816"/>
            <a:ext cx="4172272" cy="43231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772816"/>
            <a:ext cx="4172272" cy="43231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endParaRPr lang="nb-NO" altLang="nb-NO"/>
          </a:p>
        </p:txBody>
      </p:sp>
      <p:sp>
        <p:nvSpPr>
          <p:cNvPr id="6" name="Plassholder for bunntekst 5"/>
          <p:cNvSpPr>
            <a:spLocks noGrp="1"/>
          </p:cNvSpPr>
          <p:nvPr>
            <p:ph type="ftr" sz="quarter" idx="11"/>
          </p:nvPr>
        </p:nvSpPr>
        <p:spPr/>
        <p:txBody>
          <a:bodyPr/>
          <a:lstStyle>
            <a:lvl1pPr>
              <a:defRPr/>
            </a:lvl1pPr>
          </a:lstStyle>
          <a:p>
            <a:endParaRPr lang="nb-NO" altLang="nb-NO"/>
          </a:p>
        </p:txBody>
      </p:sp>
      <p:sp>
        <p:nvSpPr>
          <p:cNvPr id="7" name="Plassholder for lysbildenummer 6"/>
          <p:cNvSpPr>
            <a:spLocks noGrp="1"/>
          </p:cNvSpPr>
          <p:nvPr>
            <p:ph type="sldNum" sz="quarter" idx="12"/>
          </p:nvPr>
        </p:nvSpPr>
        <p:spPr/>
        <p:txBody>
          <a:bodyPr/>
          <a:lstStyle>
            <a:lvl1pPr>
              <a:defRPr/>
            </a:lvl1pPr>
          </a:lstStyle>
          <a:p>
            <a:fld id="{2EA33017-6D31-4FAF-B6EA-006F0638AC3E}" type="slidenum">
              <a:rPr lang="nb-NO" altLang="nb-NO"/>
              <a:pPr/>
              <a:t>‹#›</a:t>
            </a:fld>
            <a:endParaRPr lang="nb-NO" altLang="nb-NO"/>
          </a:p>
        </p:txBody>
      </p:sp>
    </p:spTree>
    <p:extLst>
      <p:ext uri="{BB962C8B-B14F-4D97-AF65-F5344CB8AC3E}">
        <p14:creationId xmlns:p14="http://schemas.microsoft.com/office/powerpoint/2010/main" val="197090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endParaRPr lang="nb-NO" altLang="nb-NO"/>
          </a:p>
        </p:txBody>
      </p:sp>
      <p:sp>
        <p:nvSpPr>
          <p:cNvPr id="8" name="Plassholder for bunntekst 7"/>
          <p:cNvSpPr>
            <a:spLocks noGrp="1"/>
          </p:cNvSpPr>
          <p:nvPr>
            <p:ph type="ftr" sz="quarter" idx="11"/>
          </p:nvPr>
        </p:nvSpPr>
        <p:spPr/>
        <p:txBody>
          <a:bodyPr/>
          <a:lstStyle>
            <a:lvl1pPr>
              <a:defRPr/>
            </a:lvl1pPr>
          </a:lstStyle>
          <a:p>
            <a:endParaRPr lang="nb-NO" altLang="nb-NO"/>
          </a:p>
        </p:txBody>
      </p:sp>
      <p:sp>
        <p:nvSpPr>
          <p:cNvPr id="9" name="Plassholder for lysbildenummer 8"/>
          <p:cNvSpPr>
            <a:spLocks noGrp="1"/>
          </p:cNvSpPr>
          <p:nvPr>
            <p:ph type="sldNum" sz="quarter" idx="12"/>
          </p:nvPr>
        </p:nvSpPr>
        <p:spPr/>
        <p:txBody>
          <a:bodyPr/>
          <a:lstStyle>
            <a:lvl1pPr>
              <a:defRPr/>
            </a:lvl1pPr>
          </a:lstStyle>
          <a:p>
            <a:fld id="{40BE3F71-DD2A-4FA1-810A-2615EE94581C}" type="slidenum">
              <a:rPr lang="nb-NO" altLang="nb-NO"/>
              <a:pPr/>
              <a:t>‹#›</a:t>
            </a:fld>
            <a:endParaRPr lang="nb-NO" altLang="nb-NO"/>
          </a:p>
        </p:txBody>
      </p:sp>
    </p:spTree>
    <p:extLst>
      <p:ext uri="{BB962C8B-B14F-4D97-AF65-F5344CB8AC3E}">
        <p14:creationId xmlns:p14="http://schemas.microsoft.com/office/powerpoint/2010/main" val="15152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endParaRPr lang="nb-NO" altLang="nb-NO"/>
          </a:p>
        </p:txBody>
      </p:sp>
      <p:sp>
        <p:nvSpPr>
          <p:cNvPr id="4" name="Plassholder for bunntekst 3"/>
          <p:cNvSpPr>
            <a:spLocks noGrp="1"/>
          </p:cNvSpPr>
          <p:nvPr>
            <p:ph type="ftr" sz="quarter" idx="11"/>
          </p:nvPr>
        </p:nvSpPr>
        <p:spPr/>
        <p:txBody>
          <a:bodyPr/>
          <a:lstStyle>
            <a:lvl1pPr>
              <a:defRPr/>
            </a:lvl1pPr>
          </a:lstStyle>
          <a:p>
            <a:endParaRPr lang="nb-NO" altLang="nb-NO"/>
          </a:p>
        </p:txBody>
      </p:sp>
      <p:sp>
        <p:nvSpPr>
          <p:cNvPr id="5" name="Plassholder for lysbildenummer 4"/>
          <p:cNvSpPr>
            <a:spLocks noGrp="1"/>
          </p:cNvSpPr>
          <p:nvPr>
            <p:ph type="sldNum" sz="quarter" idx="12"/>
          </p:nvPr>
        </p:nvSpPr>
        <p:spPr/>
        <p:txBody>
          <a:bodyPr/>
          <a:lstStyle>
            <a:lvl1pPr>
              <a:defRPr/>
            </a:lvl1pPr>
          </a:lstStyle>
          <a:p>
            <a:fld id="{7D609C8D-085C-495B-A2F5-F888BE712C1A}" type="slidenum">
              <a:rPr lang="nb-NO" altLang="nb-NO"/>
              <a:pPr/>
              <a:t>‹#›</a:t>
            </a:fld>
            <a:endParaRPr lang="nb-NO" altLang="nb-NO"/>
          </a:p>
        </p:txBody>
      </p:sp>
    </p:spTree>
    <p:extLst>
      <p:ext uri="{BB962C8B-B14F-4D97-AF65-F5344CB8AC3E}">
        <p14:creationId xmlns:p14="http://schemas.microsoft.com/office/powerpoint/2010/main" val="2026311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ltLang="nb-NO"/>
          </a:p>
        </p:txBody>
      </p:sp>
      <p:sp>
        <p:nvSpPr>
          <p:cNvPr id="3" name="Plassholder for bunntekst 2"/>
          <p:cNvSpPr>
            <a:spLocks noGrp="1"/>
          </p:cNvSpPr>
          <p:nvPr>
            <p:ph type="ftr" sz="quarter" idx="11"/>
          </p:nvPr>
        </p:nvSpPr>
        <p:spPr/>
        <p:txBody>
          <a:bodyPr/>
          <a:lstStyle>
            <a:lvl1pPr>
              <a:defRPr/>
            </a:lvl1pPr>
          </a:lstStyle>
          <a:p>
            <a:endParaRPr lang="nb-NO" altLang="nb-NO"/>
          </a:p>
        </p:txBody>
      </p:sp>
      <p:sp>
        <p:nvSpPr>
          <p:cNvPr id="4" name="Plassholder for lysbildenummer 3"/>
          <p:cNvSpPr>
            <a:spLocks noGrp="1"/>
          </p:cNvSpPr>
          <p:nvPr>
            <p:ph type="sldNum" sz="quarter" idx="12"/>
          </p:nvPr>
        </p:nvSpPr>
        <p:spPr/>
        <p:txBody>
          <a:bodyPr/>
          <a:lstStyle>
            <a:lvl1pPr>
              <a:defRPr/>
            </a:lvl1pPr>
          </a:lstStyle>
          <a:p>
            <a:fld id="{D87DC4D7-450E-45A7-A763-60F93EC70F79}" type="slidenum">
              <a:rPr lang="nb-NO" altLang="nb-NO"/>
              <a:pPr/>
              <a:t>‹#›</a:t>
            </a:fld>
            <a:endParaRPr lang="nb-NO" altLang="nb-NO"/>
          </a:p>
        </p:txBody>
      </p:sp>
    </p:spTree>
    <p:extLst>
      <p:ext uri="{BB962C8B-B14F-4D97-AF65-F5344CB8AC3E}">
        <p14:creationId xmlns:p14="http://schemas.microsoft.com/office/powerpoint/2010/main" val="61575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a:xfrm>
            <a:off x="5410200" y="0"/>
            <a:ext cx="1905000" cy="260648"/>
          </a:xfrm>
        </p:spPr>
        <p:txBody>
          <a:bodyPr/>
          <a:lstStyle>
            <a:lvl1pPr>
              <a:defRPr/>
            </a:lvl1pPr>
          </a:lstStyle>
          <a:p>
            <a:endParaRPr lang="nb-NO" altLang="nb-NO"/>
          </a:p>
        </p:txBody>
      </p:sp>
      <p:sp>
        <p:nvSpPr>
          <p:cNvPr id="6" name="Plassholder for bunntekst 5"/>
          <p:cNvSpPr>
            <a:spLocks noGrp="1"/>
          </p:cNvSpPr>
          <p:nvPr>
            <p:ph type="ftr" sz="quarter" idx="11"/>
          </p:nvPr>
        </p:nvSpPr>
        <p:spPr/>
        <p:txBody>
          <a:bodyPr/>
          <a:lstStyle>
            <a:lvl1pPr>
              <a:defRPr/>
            </a:lvl1pPr>
          </a:lstStyle>
          <a:p>
            <a:endParaRPr lang="nb-NO" altLang="nb-NO"/>
          </a:p>
        </p:txBody>
      </p:sp>
      <p:sp>
        <p:nvSpPr>
          <p:cNvPr id="7" name="Plassholder for lysbildenummer 6"/>
          <p:cNvSpPr>
            <a:spLocks noGrp="1"/>
          </p:cNvSpPr>
          <p:nvPr>
            <p:ph type="sldNum" sz="quarter" idx="12"/>
          </p:nvPr>
        </p:nvSpPr>
        <p:spPr>
          <a:xfrm>
            <a:off x="7239000" y="0"/>
            <a:ext cx="1905000" cy="260648"/>
          </a:xfrm>
        </p:spPr>
        <p:txBody>
          <a:bodyPr/>
          <a:lstStyle>
            <a:lvl1pPr>
              <a:defRPr/>
            </a:lvl1pPr>
          </a:lstStyle>
          <a:p>
            <a:fld id="{46F5FF10-C254-476E-AF1A-64C84EC115C8}" type="slidenum">
              <a:rPr lang="nb-NO" altLang="nb-NO"/>
              <a:pPr/>
              <a:t>‹#›</a:t>
            </a:fld>
            <a:endParaRPr lang="nb-NO" altLang="nb-NO"/>
          </a:p>
        </p:txBody>
      </p:sp>
    </p:spTree>
    <p:extLst>
      <p:ext uri="{BB962C8B-B14F-4D97-AF65-F5344CB8AC3E}">
        <p14:creationId xmlns:p14="http://schemas.microsoft.com/office/powerpoint/2010/main" val="261276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a:xfrm>
            <a:off x="5410200" y="0"/>
            <a:ext cx="1905000" cy="260648"/>
          </a:xfrm>
        </p:spPr>
        <p:txBody>
          <a:bodyPr/>
          <a:lstStyle>
            <a:lvl1pPr>
              <a:defRPr/>
            </a:lvl1pPr>
          </a:lstStyle>
          <a:p>
            <a:endParaRPr lang="nb-NO" altLang="nb-NO"/>
          </a:p>
        </p:txBody>
      </p:sp>
      <p:sp>
        <p:nvSpPr>
          <p:cNvPr id="6" name="Plassholder for bunntekst 5"/>
          <p:cNvSpPr>
            <a:spLocks noGrp="1"/>
          </p:cNvSpPr>
          <p:nvPr>
            <p:ph type="ftr" sz="quarter" idx="11"/>
          </p:nvPr>
        </p:nvSpPr>
        <p:spPr/>
        <p:txBody>
          <a:bodyPr/>
          <a:lstStyle>
            <a:lvl1pPr>
              <a:defRPr/>
            </a:lvl1pPr>
          </a:lstStyle>
          <a:p>
            <a:endParaRPr lang="nb-NO" altLang="nb-NO"/>
          </a:p>
        </p:txBody>
      </p:sp>
      <p:sp>
        <p:nvSpPr>
          <p:cNvPr id="7" name="Plassholder for lysbildenummer 6"/>
          <p:cNvSpPr>
            <a:spLocks noGrp="1"/>
          </p:cNvSpPr>
          <p:nvPr>
            <p:ph type="sldNum" sz="quarter" idx="12"/>
          </p:nvPr>
        </p:nvSpPr>
        <p:spPr>
          <a:xfrm>
            <a:off x="7239000" y="0"/>
            <a:ext cx="1905000" cy="260648"/>
          </a:xfrm>
        </p:spPr>
        <p:txBody>
          <a:bodyPr/>
          <a:lstStyle>
            <a:lvl1pPr>
              <a:defRPr/>
            </a:lvl1pPr>
          </a:lstStyle>
          <a:p>
            <a:fld id="{9EAC3B69-543E-48EB-A670-F4AF88F741D4}" type="slidenum">
              <a:rPr lang="nb-NO" altLang="nb-NO"/>
              <a:pPr/>
              <a:t>‹#›</a:t>
            </a:fld>
            <a:endParaRPr lang="nb-NO" altLang="nb-NO"/>
          </a:p>
        </p:txBody>
      </p:sp>
    </p:spTree>
    <p:extLst>
      <p:ext uri="{BB962C8B-B14F-4D97-AF65-F5344CB8AC3E}">
        <p14:creationId xmlns:p14="http://schemas.microsoft.com/office/powerpoint/2010/main" val="2690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ktangel 9"/>
          <p:cNvSpPr>
            <a:spLocks noChangeArrowheads="1"/>
          </p:cNvSpPr>
          <p:nvPr/>
        </p:nvSpPr>
        <p:spPr bwMode="auto">
          <a:xfrm>
            <a:off x="98425" y="6400800"/>
            <a:ext cx="8947150" cy="381000"/>
          </a:xfrm>
          <a:prstGeom prst="rect">
            <a:avLst/>
          </a:prstGeom>
          <a:solidFill>
            <a:srgbClr val="ECECEC"/>
          </a:solidFill>
          <a:ln w="9525">
            <a:noFill/>
            <a:round/>
            <a:headEnd/>
            <a:tailEnd/>
          </a:ln>
        </p:spPr>
        <p:txBody>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eaLnBrk="0" hangingPunct="0"/>
            <a:endParaRPr lang="nn-NO" altLang="nb-NO">
              <a:latin typeface="Calibri" pitchFamily="34" charset="0"/>
              <a:ea typeface="ＭＳ Ｐゴシック" pitchFamily="34" charset="-128"/>
            </a:endParaRPr>
          </a:p>
        </p:txBody>
      </p:sp>
      <p:sp>
        <p:nvSpPr>
          <p:cNvPr id="9" name="Rektangel 8"/>
          <p:cNvSpPr/>
          <p:nvPr/>
        </p:nvSpPr>
        <p:spPr bwMode="auto">
          <a:xfrm>
            <a:off x="98425" y="6281738"/>
            <a:ext cx="8947150" cy="82550"/>
          </a:xfrm>
          <a:prstGeom prst="rect">
            <a:avLst/>
          </a:prstGeom>
          <a:solidFill>
            <a:srgbClr val="00338D"/>
          </a:solidFill>
          <a:ln w="9525" cap="flat" cmpd="sng" algn="ctr">
            <a:noFill/>
            <a:prstDash val="solid"/>
            <a:round/>
            <a:headEnd type="none" w="med" len="med"/>
            <a:tailEnd type="none" w="med" len="med"/>
          </a:ln>
          <a:effectLst/>
        </p:spPr>
        <p:txBody>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eaLnBrk="0" hangingPunct="0"/>
            <a:endParaRPr lang="nn-NO" altLang="nb-NO">
              <a:latin typeface="Calibri" pitchFamily="34" charset="0"/>
              <a:ea typeface="ＭＳ Ｐゴシック" pitchFamily="34" charset="-128"/>
            </a:endParaRPr>
          </a:p>
        </p:txBody>
      </p:sp>
      <p:pic>
        <p:nvPicPr>
          <p:cNvPr id="1035" name="Picture 10" descr="helse-SorOst_kulor_rgb"/>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5663" y="6446838"/>
            <a:ext cx="2873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6" name="Rett linje 8"/>
          <p:cNvCxnSpPr>
            <a:cxnSpLocks noChangeShapeType="1"/>
          </p:cNvCxnSpPr>
          <p:nvPr/>
        </p:nvCxnSpPr>
        <p:spPr bwMode="auto">
          <a:xfrm rot="5400000">
            <a:off x="1761331" y="6590507"/>
            <a:ext cx="288925" cy="1588"/>
          </a:xfrm>
          <a:prstGeom prst="line">
            <a:avLst/>
          </a:prstGeom>
          <a:noFill/>
          <a:ln w="3175">
            <a:solidFill>
              <a:srgbClr val="00338D"/>
            </a:solidFill>
            <a:round/>
            <a:headEnd/>
            <a:tailEnd/>
          </a:ln>
          <a:extLst>
            <a:ext uri="{909E8E84-426E-40DD-AFC4-6F175D3DCCD1}">
              <a14:hiddenFill xmlns:a14="http://schemas.microsoft.com/office/drawing/2010/main">
                <a:noFill/>
              </a14:hiddenFill>
            </a:ext>
          </a:extLst>
        </p:spPr>
      </p:cxnSp>
      <p:sp>
        <p:nvSpPr>
          <p:cNvPr id="1026" name="Rectangle 2"/>
          <p:cNvSpPr>
            <a:spLocks noGrp="1" noChangeArrowheads="1"/>
          </p:cNvSpPr>
          <p:nvPr>
            <p:ph type="title"/>
          </p:nvPr>
        </p:nvSpPr>
        <p:spPr bwMode="auto">
          <a:xfrm>
            <a:off x="323528" y="404664"/>
            <a:ext cx="84969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altLang="nb-NO" dirty="0"/>
              <a:t>Klikk for å redigere tittelstil i malen</a:t>
            </a:r>
          </a:p>
        </p:txBody>
      </p:sp>
      <p:sp>
        <p:nvSpPr>
          <p:cNvPr id="1027" name="Rectangle 3"/>
          <p:cNvSpPr>
            <a:spLocks noGrp="1" noChangeArrowheads="1"/>
          </p:cNvSpPr>
          <p:nvPr>
            <p:ph type="body" idx="1"/>
          </p:nvPr>
        </p:nvSpPr>
        <p:spPr bwMode="auto">
          <a:xfrm>
            <a:off x="323528" y="1700808"/>
            <a:ext cx="8496944" cy="439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dirty="0"/>
              <a:t>Klikk for å redigere tekststiler i malen</a:t>
            </a:r>
          </a:p>
          <a:p>
            <a:pPr lvl="1"/>
            <a:r>
              <a:rPr lang="nb-NO" altLang="nb-NO" dirty="0"/>
              <a:t>Andre nivå</a:t>
            </a:r>
          </a:p>
          <a:p>
            <a:pPr lvl="2"/>
            <a:r>
              <a:rPr lang="nb-NO" altLang="nb-NO" dirty="0"/>
              <a:t>Tredje nivå</a:t>
            </a:r>
          </a:p>
          <a:p>
            <a:pPr lvl="3"/>
            <a:r>
              <a:rPr lang="nb-NO" altLang="nb-NO" dirty="0"/>
              <a:t>Fjerde nivå</a:t>
            </a:r>
          </a:p>
          <a:p>
            <a:pPr lvl="4"/>
            <a:r>
              <a:rPr lang="nb-NO" altLang="nb-NO" dirty="0"/>
              <a:t>Femte nivå</a:t>
            </a:r>
          </a:p>
        </p:txBody>
      </p:sp>
      <p:sp>
        <p:nvSpPr>
          <p:cNvPr id="1028" name="Rectangle 4"/>
          <p:cNvSpPr>
            <a:spLocks noGrp="1" noChangeArrowheads="1"/>
          </p:cNvSpPr>
          <p:nvPr>
            <p:ph type="dt" sz="half" idx="2"/>
          </p:nvPr>
        </p:nvSpPr>
        <p:spPr bwMode="auto">
          <a:xfrm>
            <a:off x="5410200" y="0"/>
            <a:ext cx="1905000"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endParaRPr lang="nb-NO" altLang="nb-NO" dirty="0"/>
          </a:p>
        </p:txBody>
      </p:sp>
      <p:sp>
        <p:nvSpPr>
          <p:cNvPr id="1029" name="Rectangle 5"/>
          <p:cNvSpPr>
            <a:spLocks noGrp="1" noChangeArrowheads="1"/>
          </p:cNvSpPr>
          <p:nvPr>
            <p:ph type="ftr" sz="quarter" idx="3"/>
          </p:nvPr>
        </p:nvSpPr>
        <p:spPr bwMode="auto">
          <a:xfrm>
            <a:off x="2133600" y="6477000"/>
            <a:ext cx="4495800"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b-NO" altLang="nb-NO"/>
          </a:p>
        </p:txBody>
      </p:sp>
      <p:sp>
        <p:nvSpPr>
          <p:cNvPr id="1030" name="Rectangle 6"/>
          <p:cNvSpPr>
            <a:spLocks noGrp="1" noChangeArrowheads="1"/>
          </p:cNvSpPr>
          <p:nvPr>
            <p:ph type="sldNum" sz="quarter" idx="4"/>
          </p:nvPr>
        </p:nvSpPr>
        <p:spPr bwMode="auto">
          <a:xfrm>
            <a:off x="7239000" y="0"/>
            <a:ext cx="1905000"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5E86C49-C505-4073-9D15-3C8EF659CB2E}" type="slidenum">
              <a:rPr lang="nb-NO" altLang="nb-NO"/>
              <a:pPr/>
              <a:t>‹#›</a:t>
            </a:fld>
            <a:endParaRPr lang="nb-NO" altLang="nb-NO"/>
          </a:p>
        </p:txBody>
      </p:sp>
      <p:cxnSp>
        <p:nvCxnSpPr>
          <p:cNvPr id="1037" name="Rett linje 8"/>
          <p:cNvCxnSpPr>
            <a:cxnSpLocks noChangeShapeType="1"/>
          </p:cNvCxnSpPr>
          <p:nvPr/>
        </p:nvCxnSpPr>
        <p:spPr bwMode="auto">
          <a:xfrm rot="5400000">
            <a:off x="8162131" y="6590507"/>
            <a:ext cx="288925" cy="1588"/>
          </a:xfrm>
          <a:prstGeom prst="line">
            <a:avLst/>
          </a:prstGeom>
          <a:noFill/>
          <a:ln w="3175">
            <a:solidFill>
              <a:srgbClr val="00338D"/>
            </a:solidFill>
            <a:round/>
            <a:headEnd/>
            <a:tailEnd/>
          </a:ln>
          <a:extLst>
            <a:ext uri="{909E8E84-426E-40DD-AFC4-6F175D3DCCD1}">
              <a14:hiddenFill xmlns:a14="http://schemas.microsoft.com/office/drawing/2010/main">
                <a:noFill/>
              </a14:hiddenFill>
            </a:ext>
          </a:extLst>
        </p:spPr>
      </p:cxnSp>
      <p:pic>
        <p:nvPicPr>
          <p:cNvPr id="1038" name="Bilde 11" descr="OUS_logo_ppt_eng.jpg"/>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6421438"/>
            <a:ext cx="15287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1412776"/>
            <a:ext cx="8458200" cy="1143000"/>
          </a:xfrm>
        </p:spPr>
        <p:txBody>
          <a:bodyPr/>
          <a:lstStyle/>
          <a:p>
            <a:br>
              <a:rPr lang="nb-NO" sz="3600" dirty="0"/>
            </a:br>
            <a:br>
              <a:rPr lang="nb-NO" sz="3600" dirty="0"/>
            </a:br>
            <a:r>
              <a:rPr lang="en-US" sz="5400" b="1" dirty="0">
                <a:solidFill>
                  <a:schemeClr val="accent1">
                    <a:lumMod val="50000"/>
                  </a:schemeClr>
                </a:solidFill>
                <a:effectLst>
                  <a:outerShdw blurRad="38100" dist="38100" dir="2700000" algn="tl">
                    <a:srgbClr val="000000">
                      <a:alpha val="43137"/>
                    </a:srgbClr>
                  </a:outerShdw>
                </a:effectLst>
              </a:rPr>
              <a:t>Reduction of C-section rates </a:t>
            </a:r>
            <a:br>
              <a:rPr lang="en-US" sz="5400" b="1" dirty="0">
                <a:solidFill>
                  <a:schemeClr val="accent1">
                    <a:lumMod val="50000"/>
                  </a:schemeClr>
                </a:solidFill>
                <a:effectLst>
                  <a:outerShdw blurRad="38100" dist="38100" dir="2700000" algn="tl">
                    <a:srgbClr val="000000">
                      <a:alpha val="43137"/>
                    </a:srgbClr>
                  </a:outerShdw>
                </a:effectLst>
              </a:rPr>
            </a:br>
            <a:r>
              <a:rPr lang="en-US" b="1" dirty="0">
                <a:solidFill>
                  <a:schemeClr val="accent1">
                    <a:lumMod val="50000"/>
                  </a:schemeClr>
                </a:solidFill>
                <a:effectLst>
                  <a:outerShdw blurRad="38100" dist="38100" dir="2700000" algn="tl">
                    <a:srgbClr val="000000">
                      <a:alpha val="43137"/>
                    </a:srgbClr>
                  </a:outerShdw>
                </a:effectLst>
              </a:rPr>
              <a:t>WHO – recommendations</a:t>
            </a:r>
            <a:br>
              <a:rPr lang="en-US" b="1" dirty="0">
                <a:solidFill>
                  <a:schemeClr val="accent1">
                    <a:lumMod val="50000"/>
                  </a:schemeClr>
                </a:solidFill>
                <a:effectLst>
                  <a:outerShdw blurRad="38100" dist="38100" dir="2700000" algn="tl">
                    <a:srgbClr val="000000">
                      <a:alpha val="43137"/>
                    </a:srgbClr>
                  </a:outerShdw>
                </a:effectLst>
              </a:rPr>
            </a:br>
            <a:r>
              <a:rPr lang="nb-NO" b="1" dirty="0">
                <a:solidFill>
                  <a:schemeClr val="accent1">
                    <a:lumMod val="50000"/>
                  </a:schemeClr>
                </a:solidFill>
                <a:effectLst>
                  <a:outerShdw blurRad="38100" dist="38100" dir="2700000" algn="tl">
                    <a:srgbClr val="000000">
                      <a:alpha val="43137"/>
                    </a:srgbClr>
                  </a:outerShdw>
                </a:effectLst>
              </a:rPr>
              <a:t>UNFPA report</a:t>
            </a:r>
            <a:r>
              <a:rPr lang="en-US" b="1" dirty="0">
                <a:solidFill>
                  <a:schemeClr val="accent1">
                    <a:lumMod val="50000"/>
                  </a:schemeClr>
                </a:solidFill>
                <a:effectLst>
                  <a:outerShdw blurRad="38100" dist="38100" dir="2700000" algn="tl">
                    <a:srgbClr val="000000">
                      <a:alpha val="43137"/>
                    </a:srgbClr>
                  </a:outerShdw>
                </a:effectLst>
              </a:rPr>
              <a:t> </a:t>
            </a:r>
            <a:br>
              <a:rPr lang="en-US" b="1" dirty="0">
                <a:solidFill>
                  <a:schemeClr val="accent1">
                    <a:lumMod val="50000"/>
                  </a:schemeClr>
                </a:solidFill>
                <a:effectLst>
                  <a:outerShdw blurRad="38100" dist="38100" dir="2700000" algn="tl">
                    <a:srgbClr val="000000">
                      <a:alpha val="43137"/>
                    </a:srgbClr>
                  </a:outerShdw>
                </a:effectLst>
              </a:rPr>
            </a:br>
            <a:r>
              <a:rPr lang="en-US" b="1" dirty="0">
                <a:solidFill>
                  <a:schemeClr val="accent1">
                    <a:lumMod val="50000"/>
                  </a:schemeClr>
                </a:solidFill>
                <a:effectLst>
                  <a:outerShdw blurRad="38100" dist="38100" dir="2700000" algn="tl">
                    <a:srgbClr val="000000">
                      <a:alpha val="43137"/>
                    </a:srgbClr>
                  </a:outerShdw>
                </a:effectLst>
              </a:rPr>
              <a:t>Robson classification</a:t>
            </a:r>
            <a:br>
              <a:rPr lang="en-US" sz="5400" b="1" dirty="0">
                <a:solidFill>
                  <a:schemeClr val="accent1">
                    <a:lumMod val="50000"/>
                  </a:schemeClr>
                </a:solidFill>
                <a:effectLst>
                  <a:outerShdw blurRad="38100" dist="38100" dir="2700000" algn="tl">
                    <a:srgbClr val="000000">
                      <a:alpha val="43137"/>
                    </a:srgbClr>
                  </a:outerShdw>
                </a:effectLst>
              </a:rPr>
            </a:br>
            <a:br>
              <a:rPr lang="en-US" b="1" dirty="0"/>
            </a:br>
            <a:br>
              <a:rPr lang="en-US" b="1" dirty="0"/>
            </a:br>
            <a:endParaRPr lang="en-GB" altLang="nb-NO" dirty="0"/>
          </a:p>
        </p:txBody>
      </p:sp>
      <p:sp>
        <p:nvSpPr>
          <p:cNvPr id="2051" name="Rectangle 3"/>
          <p:cNvSpPr>
            <a:spLocks noGrp="1" noChangeArrowheads="1"/>
          </p:cNvSpPr>
          <p:nvPr>
            <p:ph type="subTitle" idx="1"/>
          </p:nvPr>
        </p:nvSpPr>
        <p:spPr>
          <a:xfrm>
            <a:off x="1371600" y="3548608"/>
            <a:ext cx="6400800" cy="1752600"/>
          </a:xfrm>
        </p:spPr>
        <p:txBody>
          <a:bodyPr/>
          <a:lstStyle/>
          <a:p>
            <a:r>
              <a:rPr lang="en-GB" altLang="nb-NO" sz="4800" dirty="0">
                <a:solidFill>
                  <a:schemeClr val="accent1">
                    <a:lumMod val="50000"/>
                  </a:schemeClr>
                </a:solidFill>
              </a:rPr>
              <a:t>Ina Landau Aasen </a:t>
            </a:r>
          </a:p>
          <a:p>
            <a:r>
              <a:rPr lang="en-GB" altLang="nb-NO" sz="3600" dirty="0"/>
              <a:t>RM, RN, </a:t>
            </a:r>
            <a:r>
              <a:rPr lang="en-GB" altLang="nb-NO" sz="3600" dirty="0" err="1"/>
              <a:t>MNSc</a:t>
            </a:r>
            <a:r>
              <a:rPr lang="en-GB" altLang="nb-NO" sz="3600" dirty="0"/>
              <a:t>, IBCLC</a:t>
            </a:r>
            <a:br>
              <a:rPr lang="en-GB" altLang="nb-NO" sz="3600" dirty="0"/>
            </a:br>
            <a:r>
              <a:rPr lang="en-GB" altLang="nb-NO" sz="3600" dirty="0"/>
              <a:t>Head of department NKA</a:t>
            </a:r>
          </a:p>
          <a:p>
            <a:r>
              <a:rPr lang="en-GB" altLang="nb-NO" sz="3600" dirty="0"/>
              <a:t>Oslo University hospital</a:t>
            </a:r>
          </a:p>
          <a:p>
            <a:r>
              <a:rPr lang="en-US" b="1" dirty="0"/>
              <a:t> </a:t>
            </a:r>
          </a:p>
          <a:p>
            <a:endParaRPr lang="en-GB" altLang="nb-N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D05610-2C3D-4692-BD86-E461D248FFA2}"/>
              </a:ext>
            </a:extLst>
          </p:cNvPr>
          <p:cNvSpPr>
            <a:spLocks noGrp="1"/>
          </p:cNvSpPr>
          <p:nvPr>
            <p:ph type="title"/>
          </p:nvPr>
        </p:nvSpPr>
        <p:spPr/>
        <p:txBody>
          <a:bodyPr/>
          <a:lstStyle/>
          <a:p>
            <a:br>
              <a:rPr lang="nb-NO" dirty="0"/>
            </a:br>
            <a:endParaRPr lang="nb-NO" dirty="0"/>
          </a:p>
        </p:txBody>
      </p:sp>
      <p:sp>
        <p:nvSpPr>
          <p:cNvPr id="3" name="Plassholder for innhold 2">
            <a:extLst>
              <a:ext uri="{FF2B5EF4-FFF2-40B4-BE49-F238E27FC236}">
                <a16:creationId xmlns:a16="http://schemas.microsoft.com/office/drawing/2014/main" id="{6C4216DB-871E-44E6-886A-AF38B2EE40AF}"/>
              </a:ext>
            </a:extLst>
          </p:cNvPr>
          <p:cNvSpPr>
            <a:spLocks noGrp="1"/>
          </p:cNvSpPr>
          <p:nvPr>
            <p:ph idx="1"/>
          </p:nvPr>
        </p:nvSpPr>
        <p:spPr>
          <a:xfrm>
            <a:off x="323527" y="620688"/>
            <a:ext cx="8496944" cy="4395192"/>
          </a:xfrm>
        </p:spPr>
        <p:txBody>
          <a:bodyPr/>
          <a:lstStyle/>
          <a:p>
            <a:pPr marL="0" indent="0">
              <a:buNone/>
            </a:pPr>
            <a:r>
              <a:rPr lang="en-US" sz="3200" dirty="0">
                <a:solidFill>
                  <a:srgbClr val="585757"/>
                </a:solidFill>
                <a:latin typeface="UniSansBook"/>
              </a:rPr>
              <a:t>WHO recommendations non-clinical interventions to reduce unnecessary caesarean sections, 2018</a:t>
            </a:r>
            <a:endParaRPr lang="nb-NO" sz="3200" dirty="0"/>
          </a:p>
          <a:p>
            <a:endParaRPr lang="nb-NO" dirty="0"/>
          </a:p>
        </p:txBody>
      </p:sp>
      <p:pic>
        <p:nvPicPr>
          <p:cNvPr id="5" name="Bilde 4">
            <a:extLst>
              <a:ext uri="{FF2B5EF4-FFF2-40B4-BE49-F238E27FC236}">
                <a16:creationId xmlns:a16="http://schemas.microsoft.com/office/drawing/2014/main" id="{3B99FCD8-7AD6-4D3C-AA13-82AF4FC49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9" y="2121024"/>
            <a:ext cx="8561401" cy="3468216"/>
          </a:xfrm>
          <a:prstGeom prst="rect">
            <a:avLst/>
          </a:prstGeom>
        </p:spPr>
      </p:pic>
    </p:spTree>
    <p:extLst>
      <p:ext uri="{BB962C8B-B14F-4D97-AF65-F5344CB8AC3E}">
        <p14:creationId xmlns:p14="http://schemas.microsoft.com/office/powerpoint/2010/main" val="198186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05659BB-D6E4-4475-B945-F77C2192C4E0}"/>
              </a:ext>
            </a:extLst>
          </p:cNvPr>
          <p:cNvSpPr>
            <a:spLocks noGrp="1"/>
          </p:cNvSpPr>
          <p:nvPr>
            <p:ph idx="1"/>
          </p:nvPr>
        </p:nvSpPr>
        <p:spPr>
          <a:xfrm>
            <a:off x="285399" y="1052736"/>
            <a:ext cx="8496944" cy="4395192"/>
          </a:xfrm>
        </p:spPr>
        <p:txBody>
          <a:bodyPr/>
          <a:lstStyle/>
          <a:p>
            <a:pPr marL="0" indent="0">
              <a:buNone/>
            </a:pPr>
            <a:r>
              <a:rPr lang="en-US" dirty="0"/>
              <a:t>This guideline incorporates the views, fears, and beliefs of both women and health professionals about caesarean sections. </a:t>
            </a:r>
          </a:p>
          <a:p>
            <a:pPr marL="0" indent="0">
              <a:buNone/>
            </a:pPr>
            <a:endParaRPr lang="en-US" dirty="0"/>
          </a:p>
          <a:p>
            <a:pPr marL="0" indent="0">
              <a:buNone/>
            </a:pPr>
            <a:r>
              <a:rPr lang="en-US" dirty="0"/>
              <a:t>It also considers the complex dynamics and limitations of health systems and organizations and relationships between women, health professionals, and organization of health-care services.</a:t>
            </a:r>
            <a:endParaRPr lang="nb-NO" dirty="0"/>
          </a:p>
        </p:txBody>
      </p:sp>
      <p:sp>
        <p:nvSpPr>
          <p:cNvPr id="5" name="Rektangel 4">
            <a:extLst>
              <a:ext uri="{FF2B5EF4-FFF2-40B4-BE49-F238E27FC236}">
                <a16:creationId xmlns:a16="http://schemas.microsoft.com/office/drawing/2014/main" id="{CCAEB9C1-9A19-431B-963D-C6E8D223827E}"/>
              </a:ext>
            </a:extLst>
          </p:cNvPr>
          <p:cNvSpPr/>
          <p:nvPr/>
        </p:nvSpPr>
        <p:spPr>
          <a:xfrm>
            <a:off x="251520" y="5877272"/>
            <a:ext cx="8496944" cy="307777"/>
          </a:xfrm>
          <a:prstGeom prst="rect">
            <a:avLst/>
          </a:prstGeom>
        </p:spPr>
        <p:txBody>
          <a:bodyPr wrap="square">
            <a:spAutoFit/>
          </a:bodyPr>
          <a:lstStyle/>
          <a:p>
            <a:r>
              <a:rPr lang="en-US" sz="1400" dirty="0">
                <a:solidFill>
                  <a:srgbClr val="585757"/>
                </a:solidFill>
                <a:latin typeface="UniSansBook"/>
              </a:rPr>
              <a:t>WHO recommendations non-clinical interventions to reduce unnecessary caesarean sections, 2018 - infographic</a:t>
            </a:r>
            <a:endParaRPr lang="nb-NO" sz="1400" dirty="0"/>
          </a:p>
        </p:txBody>
      </p:sp>
    </p:spTree>
    <p:extLst>
      <p:ext uri="{BB962C8B-B14F-4D97-AF65-F5344CB8AC3E}">
        <p14:creationId xmlns:p14="http://schemas.microsoft.com/office/powerpoint/2010/main" val="305785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64E144-750B-4A78-B927-14E1DF488905}"/>
              </a:ext>
            </a:extLst>
          </p:cNvPr>
          <p:cNvSpPr>
            <a:spLocks noGrp="1"/>
          </p:cNvSpPr>
          <p:nvPr>
            <p:ph type="title"/>
          </p:nvPr>
        </p:nvSpPr>
        <p:spPr/>
        <p:txBody>
          <a:bodyPr/>
          <a:lstStyle/>
          <a:p>
            <a:pPr algn="ctr"/>
            <a:r>
              <a:rPr lang="nb-NO" dirty="0"/>
              <a:t>WHO </a:t>
            </a:r>
            <a:r>
              <a:rPr lang="nb-NO" dirty="0" err="1"/>
              <a:t>recommendation</a:t>
            </a:r>
            <a:r>
              <a:rPr lang="nb-NO" dirty="0"/>
              <a:t> 1 </a:t>
            </a:r>
            <a:br>
              <a:rPr lang="nb-NO" dirty="0"/>
            </a:br>
            <a:r>
              <a:rPr lang="nb-NO" sz="2800" dirty="0"/>
              <a:t>EDUCATION FOR WOMEN/COUPLE</a:t>
            </a:r>
            <a:br>
              <a:rPr lang="nb-NO" dirty="0"/>
            </a:br>
            <a:endParaRPr lang="nb-NO" dirty="0"/>
          </a:p>
        </p:txBody>
      </p:sp>
      <p:sp>
        <p:nvSpPr>
          <p:cNvPr id="3" name="Plassholder for innhold 2">
            <a:extLst>
              <a:ext uri="{FF2B5EF4-FFF2-40B4-BE49-F238E27FC236}">
                <a16:creationId xmlns:a16="http://schemas.microsoft.com/office/drawing/2014/main" id="{EE8474B5-C78D-4E70-8147-DDD50C650BC8}"/>
              </a:ext>
            </a:extLst>
          </p:cNvPr>
          <p:cNvSpPr>
            <a:spLocks noGrp="1"/>
          </p:cNvSpPr>
          <p:nvPr>
            <p:ph idx="1"/>
          </p:nvPr>
        </p:nvSpPr>
        <p:spPr>
          <a:xfrm>
            <a:off x="251520" y="1338064"/>
            <a:ext cx="8712968" cy="4395192"/>
          </a:xfrm>
        </p:spPr>
        <p:txBody>
          <a:bodyPr/>
          <a:lstStyle/>
          <a:p>
            <a:pPr marL="0" indent="0">
              <a:buNone/>
            </a:pPr>
            <a:r>
              <a:rPr lang="en-US"/>
              <a:t>Health education for women is an essential component of antenatal care. The following educational interventions and support programmes are recommended to reduce caesarean births only with targeted monitoring and evaluation </a:t>
            </a:r>
            <a:endParaRPr lang="en-US" sz="900"/>
          </a:p>
          <a:p>
            <a:pPr marL="0" indent="0">
              <a:buNone/>
            </a:pPr>
            <a:endParaRPr lang="en-US" sz="900"/>
          </a:p>
          <a:p>
            <a:r>
              <a:rPr lang="nb-NO"/>
              <a:t>childbirth training workshops</a:t>
            </a:r>
          </a:p>
          <a:p>
            <a:r>
              <a:rPr lang="en-US"/>
              <a:t>nurse-led applied relaxation training programme</a:t>
            </a:r>
          </a:p>
          <a:p>
            <a:r>
              <a:rPr lang="nb-NO"/>
              <a:t>psychosocial couple-based prevention programme</a:t>
            </a:r>
          </a:p>
          <a:p>
            <a:r>
              <a:rPr lang="en-US"/>
              <a:t>psychoeducation for women with fear of childbirth</a:t>
            </a:r>
            <a:endParaRPr lang="nb-NO"/>
          </a:p>
        </p:txBody>
      </p:sp>
      <p:sp>
        <p:nvSpPr>
          <p:cNvPr id="4" name="Rektangel 3"/>
          <p:cNvSpPr/>
          <p:nvPr/>
        </p:nvSpPr>
        <p:spPr>
          <a:xfrm>
            <a:off x="251520" y="5877272"/>
            <a:ext cx="8496944" cy="307777"/>
          </a:xfrm>
          <a:prstGeom prst="rect">
            <a:avLst/>
          </a:prstGeom>
        </p:spPr>
        <p:txBody>
          <a:bodyPr wrap="square">
            <a:spAutoFit/>
          </a:bodyPr>
          <a:lstStyle/>
          <a:p>
            <a:r>
              <a:rPr lang="en-US" sz="1400" dirty="0">
                <a:solidFill>
                  <a:srgbClr val="585757"/>
                </a:solidFill>
                <a:latin typeface="UniSansBook"/>
              </a:rPr>
              <a:t>WHO recommendations non-clinical interventions to reduce unnecessary caesarean sections, 2018</a:t>
            </a:r>
            <a:endParaRPr lang="nb-NO" sz="1400" dirty="0"/>
          </a:p>
        </p:txBody>
      </p:sp>
    </p:spTree>
    <p:extLst>
      <p:ext uri="{BB962C8B-B14F-4D97-AF65-F5344CB8AC3E}">
        <p14:creationId xmlns:p14="http://schemas.microsoft.com/office/powerpoint/2010/main" val="398584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55836D-55E4-4A57-9E45-7CB185FC31A7}"/>
              </a:ext>
            </a:extLst>
          </p:cNvPr>
          <p:cNvSpPr>
            <a:spLocks noGrp="1"/>
          </p:cNvSpPr>
          <p:nvPr>
            <p:ph type="title"/>
          </p:nvPr>
        </p:nvSpPr>
        <p:spPr>
          <a:xfrm>
            <a:off x="323528" y="332656"/>
            <a:ext cx="8496944" cy="576064"/>
          </a:xfrm>
        </p:spPr>
        <p:txBody>
          <a:bodyPr/>
          <a:lstStyle/>
          <a:p>
            <a:pPr algn="ctr"/>
            <a:br>
              <a:rPr lang="en-US" sz="3200"/>
            </a:br>
            <a:r>
              <a:rPr lang="en-US" sz="3200"/>
              <a:t>From the systematic review of qualitative studies </a:t>
            </a:r>
            <a:br>
              <a:rPr lang="en-US"/>
            </a:br>
            <a:endParaRPr lang="nb-NO"/>
          </a:p>
        </p:txBody>
      </p:sp>
      <p:sp>
        <p:nvSpPr>
          <p:cNvPr id="4" name="Rektangel 3"/>
          <p:cNvSpPr/>
          <p:nvPr/>
        </p:nvSpPr>
        <p:spPr>
          <a:xfrm>
            <a:off x="251520" y="5857527"/>
            <a:ext cx="8496944" cy="307777"/>
          </a:xfrm>
          <a:prstGeom prst="rect">
            <a:avLst/>
          </a:prstGeom>
        </p:spPr>
        <p:txBody>
          <a:bodyPr wrap="square">
            <a:spAutoFit/>
          </a:bodyPr>
          <a:lstStyle/>
          <a:p>
            <a:r>
              <a:rPr lang="en-US" sz="1400">
                <a:solidFill>
                  <a:srgbClr val="585757"/>
                </a:solidFill>
                <a:latin typeface="UniSansBook"/>
              </a:rPr>
              <a:t>WHO recommendations non-clinical interventions to reduce unnecessary caesarean sections, 2018</a:t>
            </a:r>
            <a:endParaRPr lang="nb-NO" sz="1400" dirty="0"/>
          </a:p>
        </p:txBody>
      </p:sp>
      <p:sp>
        <p:nvSpPr>
          <p:cNvPr id="5" name="Rektangel 4"/>
          <p:cNvSpPr/>
          <p:nvPr/>
        </p:nvSpPr>
        <p:spPr>
          <a:xfrm>
            <a:off x="215516" y="1106155"/>
            <a:ext cx="8568952" cy="4555093"/>
          </a:xfrm>
          <a:prstGeom prst="rect">
            <a:avLst/>
          </a:prstGeom>
        </p:spPr>
        <p:txBody>
          <a:bodyPr wrap="square">
            <a:spAutoFit/>
          </a:bodyPr>
          <a:lstStyle/>
          <a:p>
            <a:pPr marL="342900" indent="-342900">
              <a:buFont typeface="Arial" panose="020B0604020202020204" pitchFamily="34" charset="0"/>
              <a:buChar char="•"/>
            </a:pPr>
            <a:r>
              <a:rPr lang="en-US" dirty="0"/>
              <a:t>Women think that learning new information about birth can be empowering</a:t>
            </a:r>
          </a:p>
          <a:p>
            <a:pPr marL="342900" indent="-342900">
              <a:buFont typeface="Arial" panose="020B0604020202020204" pitchFamily="34" charset="0"/>
              <a:buChar char="•"/>
            </a:pPr>
            <a:r>
              <a:rPr lang="en-US" dirty="0"/>
              <a:t>Women want educational tools </a:t>
            </a:r>
            <a:br>
              <a:rPr lang="en-US" sz="2400" dirty="0"/>
            </a:br>
            <a:r>
              <a:rPr lang="en-US" sz="1800" dirty="0"/>
              <a:t>(childbirth training workshops, booklets, decision-aids) </a:t>
            </a:r>
            <a:endParaRPr lang="en-US" sz="2400" dirty="0"/>
          </a:p>
          <a:p>
            <a:pPr marL="342900" indent="-342900">
              <a:buFont typeface="Arial" panose="020B0604020202020204" pitchFamily="34" charset="0"/>
              <a:buChar char="•"/>
            </a:pPr>
            <a:r>
              <a:rPr lang="en-US" dirty="0"/>
              <a:t>and welcome multiple formats</a:t>
            </a:r>
            <a:br>
              <a:rPr lang="en-US" sz="2400" dirty="0"/>
            </a:br>
            <a:r>
              <a:rPr lang="en-US" sz="1800" dirty="0"/>
              <a:t>(although information on paper is ultimately needed for reflection with family, friends and health-care </a:t>
            </a:r>
            <a:r>
              <a:rPr lang="nb-NO" sz="1800" dirty="0" err="1"/>
              <a:t>professionals</a:t>
            </a:r>
            <a:r>
              <a:rPr lang="nb-NO" sz="1800" dirty="0"/>
              <a:t>)</a:t>
            </a:r>
          </a:p>
          <a:p>
            <a:endParaRPr lang="nb-NO" sz="2400" dirty="0"/>
          </a:p>
          <a:p>
            <a:pPr marL="342900" indent="-342900">
              <a:buFont typeface="Arial" panose="020B0604020202020204" pitchFamily="34" charset="0"/>
              <a:buChar char="•"/>
            </a:pPr>
            <a:r>
              <a:rPr lang="en-US" dirty="0"/>
              <a:t>The content of educational materials</a:t>
            </a:r>
          </a:p>
          <a:p>
            <a:pPr marL="800100" lvl="1" indent="-342900">
              <a:buFont typeface="Arial" panose="020B0604020202020204" pitchFamily="34" charset="0"/>
              <a:buChar char="•"/>
            </a:pPr>
            <a:r>
              <a:rPr lang="en-US" dirty="0"/>
              <a:t>should not provoke anxiety </a:t>
            </a:r>
          </a:p>
          <a:p>
            <a:pPr marL="800100" lvl="1" indent="-342900">
              <a:buFont typeface="Arial" panose="020B0604020202020204" pitchFamily="34" charset="0"/>
              <a:buChar char="•"/>
            </a:pPr>
            <a:r>
              <a:rPr lang="en-US" dirty="0"/>
              <a:t>needs to be consistent with advice from health-care professionals provide the basis for more informed dialogue with them</a:t>
            </a:r>
          </a:p>
          <a:p>
            <a:endParaRPr lang="en-US" sz="2400" dirty="0"/>
          </a:p>
          <a:p>
            <a:pPr marL="342900" indent="-342900">
              <a:buFont typeface="Arial" panose="020B0604020202020204" pitchFamily="34" charset="0"/>
              <a:buChar char="•"/>
            </a:pPr>
            <a:r>
              <a:rPr lang="en-US" dirty="0"/>
              <a:t>Women want emotional support alongside the communication of facts and figures about birth</a:t>
            </a:r>
            <a:endParaRPr lang="nb-NO" dirty="0"/>
          </a:p>
        </p:txBody>
      </p:sp>
    </p:spTree>
    <p:extLst>
      <p:ext uri="{BB962C8B-B14F-4D97-AF65-F5344CB8AC3E}">
        <p14:creationId xmlns:p14="http://schemas.microsoft.com/office/powerpoint/2010/main" val="363101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51520" y="5589240"/>
            <a:ext cx="8496944" cy="307777"/>
          </a:xfrm>
          <a:prstGeom prst="rect">
            <a:avLst/>
          </a:prstGeom>
        </p:spPr>
        <p:txBody>
          <a:bodyPr wrap="square">
            <a:spAutoFit/>
          </a:bodyPr>
          <a:lstStyle/>
          <a:p>
            <a:r>
              <a:rPr lang="en-US" sz="1400">
                <a:solidFill>
                  <a:srgbClr val="585757"/>
                </a:solidFill>
                <a:latin typeface="UniSansBook"/>
              </a:rPr>
              <a:t>WHO recommendations non-clinical interventions to reduce unnecessary caesarean sections, 2018</a:t>
            </a:r>
            <a:endParaRPr lang="nb-NO" sz="1400" dirty="0"/>
          </a:p>
        </p:txBody>
      </p:sp>
      <p:sp>
        <p:nvSpPr>
          <p:cNvPr id="5" name="Tittel 1">
            <a:extLst>
              <a:ext uri="{FF2B5EF4-FFF2-40B4-BE49-F238E27FC236}">
                <a16:creationId xmlns:a16="http://schemas.microsoft.com/office/drawing/2014/main" id="{0764E144-750B-4A78-B927-14E1DF488905}"/>
              </a:ext>
            </a:extLst>
          </p:cNvPr>
          <p:cNvSpPr>
            <a:spLocks noGrp="1"/>
          </p:cNvSpPr>
          <p:nvPr>
            <p:ph type="title"/>
          </p:nvPr>
        </p:nvSpPr>
        <p:spPr>
          <a:xfrm>
            <a:off x="323528" y="404664"/>
            <a:ext cx="8496944" cy="1143000"/>
          </a:xfrm>
        </p:spPr>
        <p:txBody>
          <a:bodyPr/>
          <a:lstStyle/>
          <a:p>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r>
              <a:rPr lang="en-US" sz="2400" dirty="0"/>
              <a:t>Implementation of evidence-based clinical practice guidelines combined with structured, mandatory second opinion</a:t>
            </a:r>
            <a:br>
              <a:rPr lang="en-US" sz="2400" dirty="0"/>
            </a:br>
            <a:r>
              <a:rPr lang="en-US" sz="2400" dirty="0"/>
              <a:t>for caesarean section indication is recommended to reduce unnecessary caesarean sections in settings with</a:t>
            </a:r>
            <a:br>
              <a:rPr lang="en-US" sz="2400" dirty="0"/>
            </a:br>
            <a:r>
              <a:rPr lang="en-US" sz="2400" dirty="0"/>
              <a:t>adequate resources and senior clinicians able to provide mandatory second opinion for caesarean indication.</a:t>
            </a:r>
            <a:br>
              <a:rPr lang="en-US" sz="2000" dirty="0"/>
            </a:br>
            <a:endParaRPr lang="nb-NO" sz="2000" dirty="0"/>
          </a:p>
        </p:txBody>
      </p:sp>
      <p:sp>
        <p:nvSpPr>
          <p:cNvPr id="6" name="Tittel 1">
            <a:extLst>
              <a:ext uri="{FF2B5EF4-FFF2-40B4-BE49-F238E27FC236}">
                <a16:creationId xmlns:a16="http://schemas.microsoft.com/office/drawing/2014/main" id="{0764E144-750B-4A78-B927-14E1DF488905}"/>
              </a:ext>
            </a:extLst>
          </p:cNvPr>
          <p:cNvSpPr txBox="1">
            <a:spLocks/>
          </p:cNvSpPr>
          <p:nvPr/>
        </p:nvSpPr>
        <p:spPr bwMode="auto">
          <a:xfrm>
            <a:off x="475928" y="557064"/>
            <a:ext cx="84969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a:lstStyle>
          <a:p>
            <a:pPr algn="ctr"/>
            <a:r>
              <a:rPr lang="nb-NO" kern="0"/>
              <a:t>WHO recommendation 2.1 </a:t>
            </a:r>
            <a:br>
              <a:rPr lang="nb-NO" kern="0"/>
            </a:br>
            <a:r>
              <a:rPr lang="nb-NO" sz="2800" kern="0"/>
              <a:t>CLINICAL PRACTICE GUIDELINES AND SECOND OPINION</a:t>
            </a:r>
            <a:br>
              <a:rPr lang="nb-NO" kern="0"/>
            </a:br>
            <a:endParaRPr lang="nb-NO" kern="0"/>
          </a:p>
        </p:txBody>
      </p:sp>
    </p:spTree>
    <p:extLst>
      <p:ext uri="{BB962C8B-B14F-4D97-AF65-F5344CB8AC3E}">
        <p14:creationId xmlns:p14="http://schemas.microsoft.com/office/powerpoint/2010/main" val="231898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536" y="2276872"/>
            <a:ext cx="8496944" cy="2448272"/>
          </a:xfrm>
        </p:spPr>
        <p:txBody>
          <a:bodyPr/>
          <a:lstStyle/>
          <a:p>
            <a:pPr marL="0" indent="0">
              <a:buNone/>
            </a:pPr>
            <a:r>
              <a:rPr lang="en-US" dirty="0"/>
              <a:t>Implementation of evidence-based clinical practice guidelines, caesarean section audits and timely feedback to health-care professionals are recommended to reduce unnecessary caesarean sections.</a:t>
            </a:r>
          </a:p>
          <a:p>
            <a:endParaRPr lang="nb-NO" dirty="0"/>
          </a:p>
        </p:txBody>
      </p:sp>
      <p:sp>
        <p:nvSpPr>
          <p:cNvPr id="4" name="Rektangel 3"/>
          <p:cNvSpPr/>
          <p:nvPr/>
        </p:nvSpPr>
        <p:spPr>
          <a:xfrm>
            <a:off x="251520" y="5589240"/>
            <a:ext cx="8496944" cy="307777"/>
          </a:xfrm>
          <a:prstGeom prst="rect">
            <a:avLst/>
          </a:prstGeom>
        </p:spPr>
        <p:txBody>
          <a:bodyPr wrap="square">
            <a:spAutoFit/>
          </a:bodyPr>
          <a:lstStyle/>
          <a:p>
            <a:r>
              <a:rPr lang="en-US" sz="1400">
                <a:solidFill>
                  <a:srgbClr val="585757"/>
                </a:solidFill>
                <a:latin typeface="UniSansBook"/>
              </a:rPr>
              <a:t>WHO recommendations non-clinical interventions to reduce unnecessary caesarean sections, 2018</a:t>
            </a:r>
            <a:endParaRPr lang="nb-NO" sz="1400" dirty="0"/>
          </a:p>
        </p:txBody>
      </p:sp>
      <p:sp>
        <p:nvSpPr>
          <p:cNvPr id="6" name="Tittel 1">
            <a:extLst>
              <a:ext uri="{FF2B5EF4-FFF2-40B4-BE49-F238E27FC236}">
                <a16:creationId xmlns:a16="http://schemas.microsoft.com/office/drawing/2014/main" id="{0764E144-750B-4A78-B927-14E1DF488905}"/>
              </a:ext>
            </a:extLst>
          </p:cNvPr>
          <p:cNvSpPr txBox="1">
            <a:spLocks/>
          </p:cNvSpPr>
          <p:nvPr/>
        </p:nvSpPr>
        <p:spPr bwMode="auto">
          <a:xfrm>
            <a:off x="475928" y="557064"/>
            <a:ext cx="84969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a:lstStyle>
          <a:p>
            <a:pPr algn="ctr"/>
            <a:r>
              <a:rPr lang="nb-NO" kern="0" dirty="0"/>
              <a:t>WHO </a:t>
            </a:r>
            <a:r>
              <a:rPr lang="nb-NO" kern="0" dirty="0" err="1"/>
              <a:t>recommendation</a:t>
            </a:r>
            <a:r>
              <a:rPr lang="nb-NO" kern="0" dirty="0"/>
              <a:t> 2.2 </a:t>
            </a:r>
            <a:br>
              <a:rPr lang="nb-NO" kern="0" dirty="0"/>
            </a:br>
            <a:r>
              <a:rPr lang="nb-NO" sz="2800" kern="0" dirty="0"/>
              <a:t>GUIDELINES – AUDITS - FEEDBACK</a:t>
            </a:r>
            <a:r>
              <a:rPr lang="en-US" sz="2800" dirty="0"/>
              <a:t> </a:t>
            </a:r>
            <a:br>
              <a:rPr lang="nb-NO" kern="0" dirty="0"/>
            </a:br>
            <a:endParaRPr lang="nb-NO" kern="0" dirty="0"/>
          </a:p>
        </p:txBody>
      </p:sp>
    </p:spTree>
    <p:extLst>
      <p:ext uri="{BB962C8B-B14F-4D97-AF65-F5344CB8AC3E}">
        <p14:creationId xmlns:p14="http://schemas.microsoft.com/office/powerpoint/2010/main" val="426541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536" y="1772816"/>
            <a:ext cx="8496944" cy="3456384"/>
          </a:xfrm>
        </p:spPr>
        <p:txBody>
          <a:bodyPr/>
          <a:lstStyle/>
          <a:p>
            <a:pPr marL="0" indent="0">
              <a:buNone/>
            </a:pPr>
            <a:r>
              <a:rPr lang="en-US" dirty="0"/>
              <a:t>For the sole purpose of reducing caesarean section rates, collaborative midwifery-obstetrician model of care (i.e. a</a:t>
            </a:r>
          </a:p>
          <a:p>
            <a:pPr marL="0" indent="0">
              <a:buNone/>
            </a:pPr>
            <a:r>
              <a:rPr lang="en-US" dirty="0"/>
              <a:t>model of staffing based on care provided primarily by midwives, with 24-hour back-up from an obstetrician who provides in-house </a:t>
            </a:r>
            <a:r>
              <a:rPr lang="en-US" dirty="0" err="1"/>
              <a:t>labour</a:t>
            </a:r>
            <a:r>
              <a:rPr lang="en-US" dirty="0"/>
              <a:t> and delivery coverage without other competing clinical duties) is recommended only in the </a:t>
            </a:r>
            <a:r>
              <a:rPr lang="nb-NO" dirty="0" err="1"/>
              <a:t>context</a:t>
            </a:r>
            <a:r>
              <a:rPr lang="nb-NO" dirty="0"/>
              <a:t> </a:t>
            </a:r>
            <a:r>
              <a:rPr lang="nb-NO" dirty="0" err="1"/>
              <a:t>of</a:t>
            </a:r>
            <a:r>
              <a:rPr lang="nb-NO" dirty="0"/>
              <a:t> </a:t>
            </a:r>
            <a:r>
              <a:rPr lang="nb-NO" dirty="0" err="1"/>
              <a:t>rigorous</a:t>
            </a:r>
            <a:r>
              <a:rPr lang="nb-NO" dirty="0"/>
              <a:t> </a:t>
            </a:r>
            <a:r>
              <a:rPr lang="nb-NO" dirty="0" err="1"/>
              <a:t>research</a:t>
            </a:r>
            <a:r>
              <a:rPr lang="nb-NO" dirty="0"/>
              <a:t>.</a:t>
            </a:r>
          </a:p>
        </p:txBody>
      </p:sp>
      <p:sp>
        <p:nvSpPr>
          <p:cNvPr id="4" name="Rektangel 3"/>
          <p:cNvSpPr/>
          <p:nvPr/>
        </p:nvSpPr>
        <p:spPr>
          <a:xfrm>
            <a:off x="251520" y="5589240"/>
            <a:ext cx="8496944" cy="307777"/>
          </a:xfrm>
          <a:prstGeom prst="rect">
            <a:avLst/>
          </a:prstGeom>
        </p:spPr>
        <p:txBody>
          <a:bodyPr wrap="square">
            <a:spAutoFit/>
          </a:bodyPr>
          <a:lstStyle/>
          <a:p>
            <a:r>
              <a:rPr lang="en-US" sz="1400" dirty="0">
                <a:solidFill>
                  <a:srgbClr val="585757"/>
                </a:solidFill>
                <a:latin typeface="UniSansBook"/>
              </a:rPr>
              <a:t>WHO recommendations non-clinical interventions to reduce unnecessary caesarean sections, 2018</a:t>
            </a:r>
            <a:endParaRPr lang="nb-NO" sz="1400" dirty="0"/>
          </a:p>
        </p:txBody>
      </p:sp>
      <p:sp>
        <p:nvSpPr>
          <p:cNvPr id="6" name="Tittel 1">
            <a:extLst>
              <a:ext uri="{FF2B5EF4-FFF2-40B4-BE49-F238E27FC236}">
                <a16:creationId xmlns:a16="http://schemas.microsoft.com/office/drawing/2014/main" id="{0764E144-750B-4A78-B927-14E1DF488905}"/>
              </a:ext>
            </a:extLst>
          </p:cNvPr>
          <p:cNvSpPr txBox="1">
            <a:spLocks/>
          </p:cNvSpPr>
          <p:nvPr/>
        </p:nvSpPr>
        <p:spPr bwMode="auto">
          <a:xfrm>
            <a:off x="475928" y="188640"/>
            <a:ext cx="84969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a:lstStyle>
          <a:p>
            <a:pPr algn="ctr"/>
            <a:endParaRPr lang="nb-NO" kern="0" dirty="0"/>
          </a:p>
          <a:p>
            <a:pPr algn="ctr"/>
            <a:endParaRPr lang="nb-NO" kern="0" dirty="0"/>
          </a:p>
          <a:p>
            <a:pPr algn="ctr"/>
            <a:r>
              <a:rPr lang="nb-NO" kern="0" dirty="0"/>
              <a:t>WHO </a:t>
            </a:r>
            <a:r>
              <a:rPr lang="nb-NO" kern="0" dirty="0" err="1"/>
              <a:t>recommendation</a:t>
            </a:r>
            <a:r>
              <a:rPr lang="nb-NO" kern="0" dirty="0"/>
              <a:t> 3.1</a:t>
            </a:r>
            <a:br>
              <a:rPr lang="nb-NO" kern="0" dirty="0"/>
            </a:br>
            <a:r>
              <a:rPr lang="en-US" sz="2800" dirty="0"/>
              <a:t>Collaborative midwifery-obstetrician model of care</a:t>
            </a:r>
            <a:r>
              <a:rPr lang="nb-NO" sz="2800" kern="0" dirty="0"/>
              <a:t> </a:t>
            </a:r>
            <a:br>
              <a:rPr lang="nb-NO" kern="0" dirty="0"/>
            </a:br>
            <a:br>
              <a:rPr lang="nb-NO" kern="0" dirty="0"/>
            </a:br>
            <a:endParaRPr lang="nb-NO" kern="0" dirty="0"/>
          </a:p>
        </p:txBody>
      </p:sp>
    </p:spTree>
    <p:extLst>
      <p:ext uri="{BB962C8B-B14F-4D97-AF65-F5344CB8AC3E}">
        <p14:creationId xmlns:p14="http://schemas.microsoft.com/office/powerpoint/2010/main" val="2529559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536" y="1988840"/>
            <a:ext cx="8496944" cy="2664296"/>
          </a:xfrm>
        </p:spPr>
        <p:txBody>
          <a:bodyPr/>
          <a:lstStyle/>
          <a:p>
            <a:pPr marL="0" indent="0">
              <a:buNone/>
            </a:pPr>
            <a:r>
              <a:rPr lang="en-US" dirty="0"/>
              <a:t>For the sole purpose of reducing unnecessary caesarean sections, financial strategies (i.e. insurance reforms equalizing physician fees for vaginal births and caesarean sections) for health-care professionals or health-care organizations are recommended only in the context of rigorous research.</a:t>
            </a:r>
            <a:endParaRPr lang="nb-NO" dirty="0"/>
          </a:p>
        </p:txBody>
      </p:sp>
      <p:sp>
        <p:nvSpPr>
          <p:cNvPr id="4" name="Rektangel 3"/>
          <p:cNvSpPr/>
          <p:nvPr/>
        </p:nvSpPr>
        <p:spPr>
          <a:xfrm>
            <a:off x="251520" y="5589240"/>
            <a:ext cx="8496944" cy="307777"/>
          </a:xfrm>
          <a:prstGeom prst="rect">
            <a:avLst/>
          </a:prstGeom>
        </p:spPr>
        <p:txBody>
          <a:bodyPr wrap="square">
            <a:spAutoFit/>
          </a:bodyPr>
          <a:lstStyle/>
          <a:p>
            <a:r>
              <a:rPr lang="en-US" sz="1400" dirty="0">
                <a:solidFill>
                  <a:srgbClr val="585757"/>
                </a:solidFill>
                <a:latin typeface="UniSansBook"/>
              </a:rPr>
              <a:t>WHO recommendations non-clinical interventions to reduce unnecessary caesarean sections, 2018</a:t>
            </a:r>
            <a:endParaRPr lang="nb-NO" sz="1400" dirty="0"/>
          </a:p>
        </p:txBody>
      </p:sp>
      <p:sp>
        <p:nvSpPr>
          <p:cNvPr id="6" name="Tittel 1">
            <a:extLst>
              <a:ext uri="{FF2B5EF4-FFF2-40B4-BE49-F238E27FC236}">
                <a16:creationId xmlns:a16="http://schemas.microsoft.com/office/drawing/2014/main" id="{0764E144-750B-4A78-B927-14E1DF488905}"/>
              </a:ext>
            </a:extLst>
          </p:cNvPr>
          <p:cNvSpPr txBox="1">
            <a:spLocks/>
          </p:cNvSpPr>
          <p:nvPr/>
        </p:nvSpPr>
        <p:spPr bwMode="auto">
          <a:xfrm>
            <a:off x="475928" y="188640"/>
            <a:ext cx="84969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a:lstStyle>
          <a:p>
            <a:pPr algn="ctr"/>
            <a:endParaRPr lang="nb-NO" kern="0" dirty="0"/>
          </a:p>
          <a:p>
            <a:pPr algn="ctr"/>
            <a:endParaRPr lang="nb-NO" kern="0" dirty="0"/>
          </a:p>
          <a:p>
            <a:pPr algn="ctr"/>
            <a:r>
              <a:rPr lang="nb-NO" kern="0" dirty="0"/>
              <a:t>WHO </a:t>
            </a:r>
            <a:r>
              <a:rPr lang="nb-NO" kern="0" dirty="0" err="1"/>
              <a:t>recommendation</a:t>
            </a:r>
            <a:r>
              <a:rPr lang="nb-NO" kern="0" dirty="0"/>
              <a:t> 3.2</a:t>
            </a:r>
            <a:br>
              <a:rPr lang="nb-NO" kern="0" dirty="0"/>
            </a:br>
            <a:r>
              <a:rPr lang="nb-NO" sz="2800" dirty="0"/>
              <a:t>Financial </a:t>
            </a:r>
            <a:r>
              <a:rPr lang="nb-NO" sz="2800" dirty="0" err="1"/>
              <a:t>strategies</a:t>
            </a:r>
            <a:br>
              <a:rPr lang="nb-NO" kern="0" dirty="0"/>
            </a:br>
            <a:br>
              <a:rPr lang="nb-NO" kern="0" dirty="0"/>
            </a:br>
            <a:endParaRPr lang="nb-NO" kern="0" dirty="0"/>
          </a:p>
        </p:txBody>
      </p:sp>
    </p:spTree>
    <p:extLst>
      <p:ext uri="{BB962C8B-B14F-4D97-AF65-F5344CB8AC3E}">
        <p14:creationId xmlns:p14="http://schemas.microsoft.com/office/powerpoint/2010/main" val="218236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970A14F-2F61-4264-B3AD-8A7C221421D9}"/>
              </a:ext>
            </a:extLst>
          </p:cNvPr>
          <p:cNvSpPr/>
          <p:nvPr/>
        </p:nvSpPr>
        <p:spPr>
          <a:xfrm>
            <a:off x="0" y="1256561"/>
            <a:ext cx="9036496" cy="1754326"/>
          </a:xfrm>
          <a:prstGeom prst="rect">
            <a:avLst/>
          </a:prstGeom>
        </p:spPr>
        <p:txBody>
          <a:bodyPr wrap="square">
            <a:spAutoFit/>
          </a:bodyPr>
          <a:lstStyle/>
          <a:p>
            <a:pPr algn="ctr"/>
            <a:r>
              <a:rPr lang="nb-NO" sz="8800" b="1" dirty="0">
                <a:solidFill>
                  <a:schemeClr val="accent1">
                    <a:lumMod val="50000"/>
                  </a:schemeClr>
                </a:solidFill>
                <a:effectLst>
                  <a:outerShdw blurRad="38100" dist="38100" dir="2700000" algn="tl">
                    <a:srgbClr val="000000">
                      <a:alpha val="43137"/>
                    </a:srgbClr>
                  </a:outerShdw>
                </a:effectLst>
              </a:rPr>
              <a:t>UNFPA report</a:t>
            </a:r>
            <a:r>
              <a:rPr lang="en-US" sz="8800" b="1" dirty="0">
                <a:solidFill>
                  <a:schemeClr val="accent1">
                    <a:lumMod val="50000"/>
                  </a:schemeClr>
                </a:solidFill>
                <a:effectLst>
                  <a:outerShdw blurRad="38100" dist="38100" dir="2700000" algn="tl">
                    <a:srgbClr val="000000">
                      <a:alpha val="43137"/>
                    </a:srgbClr>
                  </a:outerShdw>
                </a:effectLst>
              </a:rPr>
              <a:t> </a:t>
            </a:r>
            <a:br>
              <a:rPr lang="en-US" b="1" dirty="0">
                <a:solidFill>
                  <a:schemeClr val="accent1">
                    <a:lumMod val="50000"/>
                  </a:schemeClr>
                </a:solidFill>
                <a:effectLst>
                  <a:outerShdw blurRad="38100" dist="38100" dir="2700000" algn="tl">
                    <a:srgbClr val="000000">
                      <a:alpha val="43137"/>
                    </a:srgbClr>
                  </a:outerShdw>
                </a:effectLst>
              </a:rPr>
            </a:br>
            <a:endParaRPr lang="nb-NO" dirty="0"/>
          </a:p>
        </p:txBody>
      </p:sp>
    </p:spTree>
    <p:extLst>
      <p:ext uri="{BB962C8B-B14F-4D97-AF65-F5344CB8AC3E}">
        <p14:creationId xmlns:p14="http://schemas.microsoft.com/office/powerpoint/2010/main" val="254882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BC9DD8-2BFF-4B10-A9C2-BFD92593BE1F}"/>
              </a:ext>
            </a:extLst>
          </p:cNvPr>
          <p:cNvSpPr>
            <a:spLocks noGrp="1"/>
          </p:cNvSpPr>
          <p:nvPr>
            <p:ph type="title"/>
          </p:nvPr>
        </p:nvSpPr>
        <p:spPr>
          <a:xfrm>
            <a:off x="323528" y="1565920"/>
            <a:ext cx="8496944" cy="1143000"/>
          </a:xfrm>
        </p:spPr>
        <p:txBody>
          <a:bodyPr/>
          <a:lstStyle/>
          <a:p>
            <a:pPr algn="ctr"/>
            <a:r>
              <a:rPr lang="nb-NO" dirty="0"/>
              <a:t>UNFPA report: </a:t>
            </a:r>
            <a:br>
              <a:rPr lang="nb-NO" dirty="0"/>
            </a:br>
            <a:r>
              <a:rPr lang="nb-NO" dirty="0" err="1"/>
              <a:t>Reviewing</a:t>
            </a:r>
            <a:r>
              <a:rPr lang="nb-NO" dirty="0"/>
              <a:t> and </a:t>
            </a:r>
            <a:r>
              <a:rPr lang="nb-NO" dirty="0" err="1"/>
              <a:t>determining</a:t>
            </a:r>
            <a:r>
              <a:rPr lang="nb-NO" dirty="0"/>
              <a:t> </a:t>
            </a:r>
            <a:r>
              <a:rPr lang="nb-NO" dirty="0" err="1"/>
              <a:t>reasons</a:t>
            </a:r>
            <a:r>
              <a:rPr lang="nb-NO" dirty="0"/>
              <a:t> for </a:t>
            </a:r>
            <a:r>
              <a:rPr lang="nb-NO" dirty="0" err="1"/>
              <a:t>high</a:t>
            </a:r>
            <a:r>
              <a:rPr lang="nb-NO" dirty="0"/>
              <a:t> rates </a:t>
            </a:r>
            <a:r>
              <a:rPr lang="nb-NO" dirty="0" err="1"/>
              <a:t>of</a:t>
            </a:r>
            <a:r>
              <a:rPr lang="nb-NO" dirty="0"/>
              <a:t> </a:t>
            </a:r>
            <a:r>
              <a:rPr lang="nb-NO" dirty="0" err="1"/>
              <a:t>caesarian</a:t>
            </a:r>
            <a:r>
              <a:rPr lang="nb-NO" dirty="0"/>
              <a:t> </a:t>
            </a:r>
            <a:r>
              <a:rPr lang="nb-NO" dirty="0" err="1"/>
              <a:t>sections</a:t>
            </a:r>
            <a:r>
              <a:rPr lang="nb-NO" dirty="0"/>
              <a:t> in </a:t>
            </a:r>
            <a:br>
              <a:rPr lang="nb-NO" dirty="0"/>
            </a:br>
            <a:r>
              <a:rPr lang="nb-NO" dirty="0"/>
              <a:t>Viet Nam</a:t>
            </a:r>
            <a:br>
              <a:rPr lang="nb-NO" dirty="0"/>
            </a:br>
            <a:endParaRPr lang="nb-NO" dirty="0"/>
          </a:p>
        </p:txBody>
      </p:sp>
      <p:sp>
        <p:nvSpPr>
          <p:cNvPr id="3" name="Plassholder for innhold 2">
            <a:extLst>
              <a:ext uri="{FF2B5EF4-FFF2-40B4-BE49-F238E27FC236}">
                <a16:creationId xmlns:a16="http://schemas.microsoft.com/office/drawing/2014/main" id="{942A0C71-1EC1-4E0E-A4BA-2ACC3B6D8004}"/>
              </a:ext>
            </a:extLst>
          </p:cNvPr>
          <p:cNvSpPr>
            <a:spLocks noGrp="1"/>
          </p:cNvSpPr>
          <p:nvPr>
            <p:ph idx="1"/>
          </p:nvPr>
        </p:nvSpPr>
        <p:spPr>
          <a:xfrm>
            <a:off x="323528" y="3645024"/>
            <a:ext cx="8496944" cy="2160240"/>
          </a:xfrm>
        </p:spPr>
        <p:txBody>
          <a:bodyPr/>
          <a:lstStyle/>
          <a:p>
            <a:pPr marL="0" indent="0">
              <a:buNone/>
            </a:pPr>
            <a:endParaRPr lang="nb-NO" dirty="0"/>
          </a:p>
          <a:p>
            <a:pPr marL="0" indent="0">
              <a:buNone/>
            </a:pPr>
            <a:r>
              <a:rPr lang="en-US" b="1" dirty="0"/>
              <a:t>This report is submitted to UNFPA Vietnam under the Contract for </a:t>
            </a:r>
            <a:r>
              <a:rPr lang="en-US" b="1" dirty="0" err="1"/>
              <a:t>Resarch</a:t>
            </a:r>
            <a:r>
              <a:rPr lang="en-US" b="1" dirty="0"/>
              <a:t> services N° UNFPA/VNM/PSC/18/06</a:t>
            </a:r>
            <a:endParaRPr lang="nb-NO" dirty="0"/>
          </a:p>
          <a:p>
            <a:pPr marL="0" indent="0">
              <a:buNone/>
            </a:pPr>
            <a:endParaRPr lang="nb-NO" dirty="0"/>
          </a:p>
          <a:p>
            <a:endParaRPr lang="nb-NO" dirty="0"/>
          </a:p>
        </p:txBody>
      </p:sp>
    </p:spTree>
    <p:extLst>
      <p:ext uri="{BB962C8B-B14F-4D97-AF65-F5344CB8AC3E}">
        <p14:creationId xmlns:p14="http://schemas.microsoft.com/office/powerpoint/2010/main" val="111674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4624"/>
            <a:ext cx="8229600" cy="1143000"/>
          </a:xfrm>
        </p:spPr>
        <p:txBody>
          <a:bodyPr/>
          <a:lstStyle/>
          <a:p>
            <a:r>
              <a:rPr lang="en-US" dirty="0"/>
              <a:t>Potential risks of caesarean section</a:t>
            </a:r>
            <a:endParaRPr lang="nb-NO" dirty="0"/>
          </a:p>
        </p:txBody>
      </p:sp>
      <p:sp>
        <p:nvSpPr>
          <p:cNvPr id="3" name="Plassholder for tekst 2"/>
          <p:cNvSpPr>
            <a:spLocks noGrp="1"/>
          </p:cNvSpPr>
          <p:nvPr>
            <p:ph type="body" idx="1"/>
          </p:nvPr>
        </p:nvSpPr>
        <p:spPr>
          <a:xfrm>
            <a:off x="457200" y="836712"/>
            <a:ext cx="4040188" cy="639762"/>
          </a:xfrm>
        </p:spPr>
        <p:txBody>
          <a:bodyPr/>
          <a:lstStyle/>
          <a:p>
            <a:r>
              <a:rPr lang="en-US" sz="2000"/>
              <a:t>Potential s</a:t>
            </a:r>
            <a:r>
              <a:rPr lang="nb-NO" sz="2000"/>
              <a:t>hort term complications</a:t>
            </a:r>
          </a:p>
        </p:txBody>
      </p:sp>
      <p:sp>
        <p:nvSpPr>
          <p:cNvPr id="4" name="Plassholder for innhold 3"/>
          <p:cNvSpPr>
            <a:spLocks noGrp="1"/>
          </p:cNvSpPr>
          <p:nvPr>
            <p:ph sz="half" idx="2"/>
          </p:nvPr>
        </p:nvSpPr>
        <p:spPr>
          <a:xfrm>
            <a:off x="457200" y="1484784"/>
            <a:ext cx="4040188" cy="4464496"/>
          </a:xfrm>
          <a:ln>
            <a:solidFill>
              <a:schemeClr val="tx1"/>
            </a:solidFill>
          </a:ln>
        </p:spPr>
        <p:txBody>
          <a:bodyPr/>
          <a:lstStyle/>
          <a:p>
            <a:pPr marL="0" indent="0">
              <a:buNone/>
            </a:pPr>
            <a:r>
              <a:rPr lang="nb-NO" sz="1600" b="1" dirty="0"/>
              <a:t>For </a:t>
            </a:r>
            <a:r>
              <a:rPr lang="nb-NO" sz="1600" b="1" dirty="0" err="1"/>
              <a:t>the</a:t>
            </a:r>
            <a:r>
              <a:rPr lang="nb-NO" sz="1600" b="1" dirty="0"/>
              <a:t> </a:t>
            </a:r>
            <a:r>
              <a:rPr lang="nb-NO" sz="1600" b="1" dirty="0" err="1"/>
              <a:t>child</a:t>
            </a:r>
            <a:r>
              <a:rPr lang="nb-NO" sz="1600" b="1" dirty="0"/>
              <a:t>:</a:t>
            </a:r>
          </a:p>
          <a:p>
            <a:pPr marL="0" indent="0">
              <a:buNone/>
            </a:pPr>
            <a:r>
              <a:rPr lang="nb-NO" sz="1600" dirty="0" err="1"/>
              <a:t>Increased</a:t>
            </a:r>
            <a:r>
              <a:rPr lang="en-US" sz="1600" dirty="0"/>
              <a:t> risk of </a:t>
            </a:r>
          </a:p>
          <a:p>
            <a:pPr lvl="1">
              <a:buFont typeface="Arial" panose="020B0604020202020204" pitchFamily="34" charset="0"/>
              <a:buChar char="•"/>
            </a:pPr>
            <a:r>
              <a:rPr lang="nb-NO" sz="1600" dirty="0"/>
              <a:t>neonatal </a:t>
            </a:r>
            <a:r>
              <a:rPr lang="nb-NO" sz="1600" dirty="0" err="1"/>
              <a:t>respiratory</a:t>
            </a:r>
            <a:r>
              <a:rPr lang="nb-NO" sz="1600" dirty="0"/>
              <a:t> </a:t>
            </a:r>
            <a:r>
              <a:rPr lang="nb-NO" sz="1600" dirty="0" err="1"/>
              <a:t>distress</a:t>
            </a:r>
            <a:endParaRPr lang="nb-NO" sz="1600" dirty="0"/>
          </a:p>
          <a:p>
            <a:pPr marL="0" indent="0">
              <a:buNone/>
            </a:pPr>
            <a:endParaRPr lang="nb-NO" sz="1600" b="1" dirty="0"/>
          </a:p>
          <a:p>
            <a:pPr marL="0" indent="0">
              <a:buNone/>
            </a:pPr>
            <a:endParaRPr lang="nb-NO" sz="1600" b="1" dirty="0"/>
          </a:p>
          <a:p>
            <a:pPr marL="0" indent="0">
              <a:buNone/>
            </a:pPr>
            <a:r>
              <a:rPr lang="nb-NO" sz="1600" b="1" dirty="0"/>
              <a:t>For </a:t>
            </a:r>
            <a:r>
              <a:rPr lang="nb-NO" sz="1600" b="1" dirty="0" err="1"/>
              <a:t>the</a:t>
            </a:r>
            <a:r>
              <a:rPr lang="nb-NO" sz="1600" b="1" dirty="0"/>
              <a:t> </a:t>
            </a:r>
            <a:r>
              <a:rPr lang="nb-NO" sz="1600" b="1" dirty="0" err="1"/>
              <a:t>mother</a:t>
            </a:r>
            <a:r>
              <a:rPr lang="nb-NO" sz="1600" b="1" dirty="0"/>
              <a:t>:</a:t>
            </a:r>
          </a:p>
          <a:p>
            <a:pPr marL="0" indent="0">
              <a:buNone/>
            </a:pPr>
            <a:r>
              <a:rPr lang="nb-NO" sz="1800" dirty="0" err="1"/>
              <a:t>Increased</a:t>
            </a:r>
            <a:endParaRPr lang="nb-NO" sz="1800" dirty="0"/>
          </a:p>
          <a:p>
            <a:r>
              <a:rPr lang="en-US" sz="1800" dirty="0"/>
              <a:t>Need of blood transfusions</a:t>
            </a:r>
          </a:p>
          <a:p>
            <a:r>
              <a:rPr lang="en-US" sz="1800" dirty="0"/>
              <a:t>risk of </a:t>
            </a:r>
          </a:p>
          <a:p>
            <a:pPr lvl="1">
              <a:buFont typeface="Arial" panose="020B0604020202020204" pitchFamily="34" charset="0"/>
              <a:buChar char="•"/>
            </a:pPr>
            <a:r>
              <a:rPr lang="nb-NO" sz="1600" dirty="0" err="1"/>
              <a:t>anaesthesia</a:t>
            </a:r>
            <a:r>
              <a:rPr lang="nb-NO" sz="1600" dirty="0"/>
              <a:t> </a:t>
            </a:r>
            <a:r>
              <a:rPr lang="nb-NO" sz="1600" dirty="0" err="1"/>
              <a:t>complications</a:t>
            </a:r>
            <a:endParaRPr lang="nb-NO" sz="1600" dirty="0"/>
          </a:p>
          <a:p>
            <a:pPr lvl="1">
              <a:buFont typeface="Arial" panose="020B0604020202020204" pitchFamily="34" charset="0"/>
              <a:buChar char="•"/>
            </a:pPr>
            <a:r>
              <a:rPr lang="nb-NO" sz="1600" dirty="0"/>
              <a:t>organ </a:t>
            </a:r>
            <a:r>
              <a:rPr lang="nb-NO" sz="1600" dirty="0" err="1"/>
              <a:t>injury</a:t>
            </a:r>
            <a:endParaRPr lang="nb-NO" sz="1600" dirty="0"/>
          </a:p>
          <a:p>
            <a:pPr lvl="1">
              <a:buFont typeface="Arial" panose="020B0604020202020204" pitchFamily="34" charset="0"/>
              <a:buChar char="•"/>
            </a:pPr>
            <a:r>
              <a:rPr lang="nb-NO" sz="1600" dirty="0" err="1"/>
              <a:t>infection</a:t>
            </a:r>
            <a:endParaRPr lang="nb-NO" sz="1600" dirty="0"/>
          </a:p>
          <a:p>
            <a:pPr lvl="1">
              <a:buFont typeface="Arial" panose="020B0604020202020204" pitchFamily="34" charset="0"/>
              <a:buChar char="•"/>
            </a:pPr>
            <a:r>
              <a:rPr lang="nb-NO" sz="1600" dirty="0" err="1"/>
              <a:t>thromboembolic</a:t>
            </a:r>
            <a:r>
              <a:rPr lang="nb-NO" sz="1600" dirty="0"/>
              <a:t> </a:t>
            </a:r>
            <a:r>
              <a:rPr lang="nb-NO" sz="1600" dirty="0" err="1"/>
              <a:t>disease</a:t>
            </a:r>
            <a:r>
              <a:rPr lang="nb-NO" sz="1600" dirty="0"/>
              <a:t> </a:t>
            </a:r>
          </a:p>
          <a:p>
            <a:endParaRPr lang="nb-NO" dirty="0"/>
          </a:p>
        </p:txBody>
      </p:sp>
      <p:sp>
        <p:nvSpPr>
          <p:cNvPr id="5" name="Plassholder for tekst 4"/>
          <p:cNvSpPr>
            <a:spLocks noGrp="1"/>
          </p:cNvSpPr>
          <p:nvPr>
            <p:ph type="body" sz="quarter" idx="3"/>
          </p:nvPr>
        </p:nvSpPr>
        <p:spPr>
          <a:xfrm>
            <a:off x="4645025" y="836712"/>
            <a:ext cx="4041775" cy="639762"/>
          </a:xfrm>
        </p:spPr>
        <p:txBody>
          <a:bodyPr/>
          <a:lstStyle/>
          <a:p>
            <a:r>
              <a:rPr lang="en-US" sz="2000" dirty="0"/>
              <a:t>Potential </a:t>
            </a:r>
            <a:r>
              <a:rPr lang="nb-NO" sz="2000" dirty="0" err="1"/>
              <a:t>long</a:t>
            </a:r>
            <a:r>
              <a:rPr lang="nb-NO" sz="2000" dirty="0"/>
              <a:t> term </a:t>
            </a:r>
            <a:r>
              <a:rPr lang="nb-NO" sz="2000" dirty="0" err="1"/>
              <a:t>complications</a:t>
            </a:r>
            <a:endParaRPr lang="nb-NO" sz="2000" dirty="0"/>
          </a:p>
        </p:txBody>
      </p:sp>
      <p:sp>
        <p:nvSpPr>
          <p:cNvPr id="6" name="Plassholder for innhold 5"/>
          <p:cNvSpPr>
            <a:spLocks noGrp="1"/>
          </p:cNvSpPr>
          <p:nvPr>
            <p:ph sz="quarter" idx="4"/>
          </p:nvPr>
        </p:nvSpPr>
        <p:spPr>
          <a:xfrm>
            <a:off x="4645025" y="1484784"/>
            <a:ext cx="4041775" cy="4464496"/>
          </a:xfrm>
          <a:ln>
            <a:solidFill>
              <a:schemeClr val="tx1"/>
            </a:solidFill>
          </a:ln>
        </p:spPr>
        <p:txBody>
          <a:bodyPr/>
          <a:lstStyle/>
          <a:p>
            <a:pPr marL="0" indent="0">
              <a:buNone/>
            </a:pPr>
            <a:r>
              <a:rPr lang="nb-NO" sz="1600" b="1" dirty="0"/>
              <a:t>For </a:t>
            </a:r>
            <a:r>
              <a:rPr lang="nb-NO" sz="1600" b="1" dirty="0" err="1"/>
              <a:t>the</a:t>
            </a:r>
            <a:r>
              <a:rPr lang="nb-NO" sz="1600" b="1" dirty="0"/>
              <a:t> </a:t>
            </a:r>
            <a:r>
              <a:rPr lang="nb-NO" sz="1600" b="1" dirty="0" err="1"/>
              <a:t>child</a:t>
            </a:r>
            <a:r>
              <a:rPr lang="nb-NO" sz="1600" b="1" dirty="0"/>
              <a:t>:</a:t>
            </a:r>
          </a:p>
          <a:p>
            <a:pPr marL="0" indent="0">
              <a:buNone/>
            </a:pPr>
            <a:r>
              <a:rPr lang="nb-NO" sz="1600" dirty="0" err="1"/>
              <a:t>Increased</a:t>
            </a:r>
            <a:r>
              <a:rPr lang="nb-NO" sz="1600" dirty="0"/>
              <a:t> risk </a:t>
            </a:r>
            <a:r>
              <a:rPr lang="nb-NO" sz="1600" dirty="0" err="1"/>
              <a:t>of</a:t>
            </a:r>
            <a:endParaRPr lang="nb-NO" sz="1600" dirty="0"/>
          </a:p>
          <a:p>
            <a:pPr lvl="1">
              <a:buFont typeface="Arial" panose="020B0604020202020204" pitchFamily="34" charset="0"/>
              <a:buChar char="•"/>
            </a:pPr>
            <a:r>
              <a:rPr lang="nb-NO" sz="1600" dirty="0" err="1"/>
              <a:t>asthma</a:t>
            </a:r>
            <a:r>
              <a:rPr lang="nb-NO" sz="1600" dirty="0"/>
              <a:t> </a:t>
            </a:r>
          </a:p>
          <a:p>
            <a:pPr lvl="1">
              <a:buFont typeface="Arial" panose="020B0604020202020204" pitchFamily="34" charset="0"/>
              <a:buChar char="•"/>
            </a:pPr>
            <a:r>
              <a:rPr lang="nb-NO" sz="1600" dirty="0" err="1"/>
              <a:t>obesity</a:t>
            </a:r>
            <a:r>
              <a:rPr lang="nb-NO" sz="1600" dirty="0"/>
              <a:t> </a:t>
            </a:r>
          </a:p>
          <a:p>
            <a:pPr marL="0" indent="0">
              <a:buNone/>
            </a:pPr>
            <a:endParaRPr lang="nb-NO" sz="1600" b="1" dirty="0"/>
          </a:p>
          <a:p>
            <a:pPr marL="0" indent="0">
              <a:buNone/>
            </a:pPr>
            <a:r>
              <a:rPr lang="nb-NO" sz="1600" b="1" dirty="0"/>
              <a:t>For </a:t>
            </a:r>
            <a:r>
              <a:rPr lang="nb-NO" sz="1600" b="1" dirty="0" err="1"/>
              <a:t>the</a:t>
            </a:r>
            <a:r>
              <a:rPr lang="nb-NO" sz="1600" b="1" dirty="0"/>
              <a:t> </a:t>
            </a:r>
            <a:r>
              <a:rPr lang="nb-NO" sz="1600" b="1" dirty="0" err="1"/>
              <a:t>mother</a:t>
            </a:r>
            <a:r>
              <a:rPr lang="nb-NO" sz="1600" b="1" dirty="0"/>
              <a:t>:</a:t>
            </a:r>
          </a:p>
          <a:p>
            <a:pPr marL="0" indent="0">
              <a:buNone/>
            </a:pPr>
            <a:r>
              <a:rPr lang="nb-NO" sz="1600" dirty="0" err="1"/>
              <a:t>Increased</a:t>
            </a:r>
            <a:r>
              <a:rPr lang="nb-NO" sz="1600" dirty="0"/>
              <a:t> risk </a:t>
            </a:r>
            <a:r>
              <a:rPr lang="nb-NO" sz="1600" dirty="0" err="1"/>
              <a:t>of</a:t>
            </a:r>
            <a:r>
              <a:rPr lang="nb-NO" sz="1600" dirty="0"/>
              <a:t> </a:t>
            </a:r>
            <a:r>
              <a:rPr lang="nb-NO" sz="1600" dirty="0" err="1"/>
              <a:t>complications</a:t>
            </a:r>
            <a:r>
              <a:rPr lang="nb-NO" sz="1600" dirty="0"/>
              <a:t> in </a:t>
            </a:r>
            <a:r>
              <a:rPr lang="nb-NO" sz="1600" dirty="0" err="1"/>
              <a:t>subsequent</a:t>
            </a:r>
            <a:r>
              <a:rPr lang="nb-NO" sz="1600" dirty="0"/>
              <a:t> </a:t>
            </a:r>
            <a:r>
              <a:rPr lang="nb-NO" sz="1600" dirty="0" err="1"/>
              <a:t>pregnancies</a:t>
            </a:r>
            <a:r>
              <a:rPr lang="nb-NO" sz="1600" dirty="0"/>
              <a:t>, </a:t>
            </a:r>
            <a:r>
              <a:rPr lang="nb-NO" sz="1600" dirty="0" err="1"/>
              <a:t>such</a:t>
            </a:r>
            <a:r>
              <a:rPr lang="nb-NO" sz="1600" dirty="0"/>
              <a:t> as </a:t>
            </a:r>
          </a:p>
          <a:p>
            <a:pPr lvl="1">
              <a:buFont typeface="Arial" panose="020B0604020202020204" pitchFamily="34" charset="0"/>
              <a:buChar char="•"/>
            </a:pPr>
            <a:r>
              <a:rPr lang="nb-NO" sz="1600" dirty="0"/>
              <a:t>uterine </a:t>
            </a:r>
            <a:r>
              <a:rPr lang="nb-NO" sz="1600" dirty="0" err="1"/>
              <a:t>rupture</a:t>
            </a:r>
            <a:endParaRPr lang="nb-NO" sz="1600" dirty="0"/>
          </a:p>
          <a:p>
            <a:pPr lvl="1">
              <a:buFont typeface="Arial" panose="020B0604020202020204" pitchFamily="34" charset="0"/>
              <a:buChar char="•"/>
            </a:pPr>
            <a:r>
              <a:rPr lang="nb-NO" sz="1600" dirty="0"/>
              <a:t>placenta </a:t>
            </a:r>
            <a:r>
              <a:rPr lang="nb-NO" sz="1600" dirty="0" err="1"/>
              <a:t>accreta</a:t>
            </a:r>
            <a:endParaRPr lang="nb-NO" sz="1600" dirty="0"/>
          </a:p>
          <a:p>
            <a:pPr lvl="1">
              <a:buFont typeface="Arial" panose="020B0604020202020204" pitchFamily="34" charset="0"/>
              <a:buChar char="•"/>
            </a:pPr>
            <a:r>
              <a:rPr lang="nb-NO" sz="1600" dirty="0"/>
              <a:t>placenta </a:t>
            </a:r>
            <a:r>
              <a:rPr lang="nb-NO" sz="1600" dirty="0" err="1"/>
              <a:t>praevia</a:t>
            </a:r>
            <a:endParaRPr lang="nb-NO" sz="1600" dirty="0"/>
          </a:p>
          <a:p>
            <a:pPr lvl="1">
              <a:buFont typeface="Arial" panose="020B0604020202020204" pitchFamily="34" charset="0"/>
              <a:buChar char="•"/>
            </a:pPr>
            <a:r>
              <a:rPr lang="nb-NO" sz="1600" dirty="0" err="1"/>
              <a:t>ectopic</a:t>
            </a:r>
            <a:r>
              <a:rPr lang="nb-NO" sz="1600" dirty="0"/>
              <a:t> </a:t>
            </a:r>
            <a:r>
              <a:rPr lang="nb-NO" sz="1600" dirty="0" err="1"/>
              <a:t>pregnancy</a:t>
            </a:r>
            <a:endParaRPr lang="nb-NO" sz="1600" dirty="0"/>
          </a:p>
          <a:p>
            <a:pPr lvl="1">
              <a:buFont typeface="Arial" panose="020B0604020202020204" pitchFamily="34" charset="0"/>
              <a:buChar char="•"/>
            </a:pPr>
            <a:r>
              <a:rPr lang="nb-NO" sz="1600" dirty="0" err="1"/>
              <a:t>infertility</a:t>
            </a:r>
            <a:endParaRPr lang="nb-NO" sz="1600" dirty="0"/>
          </a:p>
          <a:p>
            <a:pPr lvl="1">
              <a:buFont typeface="Arial" panose="020B0604020202020204" pitchFamily="34" charset="0"/>
              <a:buChar char="•"/>
            </a:pPr>
            <a:r>
              <a:rPr lang="nb-NO" sz="1600" dirty="0" err="1"/>
              <a:t>hysterectomy</a:t>
            </a:r>
            <a:endParaRPr lang="nb-NO" sz="1600" dirty="0"/>
          </a:p>
          <a:p>
            <a:pPr lvl="1">
              <a:buFont typeface="Arial" panose="020B0604020202020204" pitchFamily="34" charset="0"/>
              <a:buChar char="•"/>
            </a:pPr>
            <a:r>
              <a:rPr lang="nb-NO" sz="1600" dirty="0" err="1"/>
              <a:t>intra</a:t>
            </a:r>
            <a:r>
              <a:rPr lang="nb-NO" sz="1600" dirty="0"/>
              <a:t>-abdominal </a:t>
            </a:r>
            <a:r>
              <a:rPr lang="nb-NO" sz="1600" dirty="0" err="1"/>
              <a:t>adhesions</a:t>
            </a:r>
            <a:endParaRPr lang="nb-NO" sz="1600" dirty="0"/>
          </a:p>
        </p:txBody>
      </p:sp>
      <p:sp>
        <p:nvSpPr>
          <p:cNvPr id="8" name="Rektangel 7"/>
          <p:cNvSpPr/>
          <p:nvPr/>
        </p:nvSpPr>
        <p:spPr>
          <a:xfrm>
            <a:off x="827584" y="6021288"/>
            <a:ext cx="8208912" cy="307777"/>
          </a:xfrm>
          <a:prstGeom prst="rect">
            <a:avLst/>
          </a:prstGeom>
        </p:spPr>
        <p:txBody>
          <a:bodyPr wrap="square">
            <a:spAutoFit/>
          </a:bodyPr>
          <a:lstStyle/>
          <a:p>
            <a:r>
              <a:rPr lang="nb-NO" sz="1400" i="1"/>
              <a:t>WHO recommendations non-clinical interventions to reduce unnecessary caesarean sections, 2018</a:t>
            </a:r>
          </a:p>
        </p:txBody>
      </p:sp>
    </p:spTree>
    <p:extLst>
      <p:ext uri="{BB962C8B-B14F-4D97-AF65-F5344CB8AC3E}">
        <p14:creationId xmlns:p14="http://schemas.microsoft.com/office/powerpoint/2010/main" val="166234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116632"/>
            <a:ext cx="8496944" cy="576064"/>
          </a:xfrm>
        </p:spPr>
        <p:txBody>
          <a:bodyPr/>
          <a:lstStyle/>
          <a:p>
            <a:br>
              <a:rPr lang="nb-NO" sz="2400" dirty="0"/>
            </a:br>
            <a:br>
              <a:rPr lang="nb-NO" sz="2400" dirty="0"/>
            </a:br>
            <a:endParaRPr lang="nb-NO" sz="2400" dirty="0"/>
          </a:p>
        </p:txBody>
      </p:sp>
      <p:sp>
        <p:nvSpPr>
          <p:cNvPr id="3" name="Plassholder for innhold 2"/>
          <p:cNvSpPr>
            <a:spLocks noGrp="1"/>
          </p:cNvSpPr>
          <p:nvPr>
            <p:ph idx="1"/>
          </p:nvPr>
        </p:nvSpPr>
        <p:spPr>
          <a:xfrm>
            <a:off x="107504" y="2132856"/>
            <a:ext cx="8856984" cy="3240360"/>
          </a:xfrm>
          <a:ln>
            <a:solidFill>
              <a:schemeClr val="tx1"/>
            </a:solidFill>
          </a:ln>
        </p:spPr>
        <p:txBody>
          <a:bodyPr/>
          <a:lstStyle/>
          <a:p>
            <a:r>
              <a:rPr lang="en-US" dirty="0"/>
              <a:t>The definition of active </a:t>
            </a:r>
            <a:r>
              <a:rPr lang="en-US" dirty="0" err="1"/>
              <a:t>labour</a:t>
            </a:r>
            <a:r>
              <a:rPr lang="en-US" dirty="0"/>
              <a:t> is different </a:t>
            </a:r>
          </a:p>
          <a:p>
            <a:pPr marL="0" indent="0">
              <a:buNone/>
            </a:pPr>
            <a:r>
              <a:rPr lang="en-US" sz="2000" dirty="0"/>
              <a:t>Vietnamese guidelines:</a:t>
            </a:r>
          </a:p>
          <a:p>
            <a:pPr lvl="1"/>
            <a:r>
              <a:rPr lang="en-US" sz="2000" dirty="0"/>
              <a:t>Using an earlier cut-off (3cm vs. 5cm in international guidelines) </a:t>
            </a:r>
          </a:p>
          <a:p>
            <a:pPr lvl="1"/>
            <a:r>
              <a:rPr lang="en-US" sz="2000" dirty="0"/>
              <a:t>Have a clear benchmark for expected progress of </a:t>
            </a:r>
            <a:r>
              <a:rPr lang="en-US" sz="2000" dirty="0" err="1"/>
              <a:t>labour</a:t>
            </a:r>
            <a:r>
              <a:rPr lang="en-US" sz="2000" dirty="0"/>
              <a:t> (at least 2cm every 2 hours), </a:t>
            </a:r>
          </a:p>
          <a:p>
            <a:pPr lvl="1"/>
            <a:r>
              <a:rPr lang="en-US" sz="2000" dirty="0"/>
              <a:t>Have much shorter maximum duration of the second stage of </a:t>
            </a:r>
            <a:r>
              <a:rPr lang="en-US" sz="2000" dirty="0" err="1"/>
              <a:t>labour</a:t>
            </a:r>
            <a:r>
              <a:rPr lang="en-US" sz="2000" dirty="0"/>
              <a:t> (maximum of 40 minutes for nulliparous women and 30 minutes for multiparous women vs 3 hours and 2 hours, respectively, in international guidelines). </a:t>
            </a:r>
          </a:p>
          <a:p>
            <a:endParaRPr lang="nb-NO" sz="1600" dirty="0"/>
          </a:p>
        </p:txBody>
      </p:sp>
      <p:sp>
        <p:nvSpPr>
          <p:cNvPr id="4" name="Rektangel 3">
            <a:extLst>
              <a:ext uri="{FF2B5EF4-FFF2-40B4-BE49-F238E27FC236}">
                <a16:creationId xmlns:a16="http://schemas.microsoft.com/office/drawing/2014/main" id="{B8A6D300-FB72-4DC7-ADE3-E08220F7CCD3}"/>
              </a:ext>
            </a:extLst>
          </p:cNvPr>
          <p:cNvSpPr/>
          <p:nvPr/>
        </p:nvSpPr>
        <p:spPr>
          <a:xfrm>
            <a:off x="180580" y="221739"/>
            <a:ext cx="8639891" cy="1446550"/>
          </a:xfrm>
          <a:prstGeom prst="rect">
            <a:avLst/>
          </a:prstGeom>
        </p:spPr>
        <p:txBody>
          <a:bodyPr wrap="square">
            <a:spAutoFit/>
          </a:bodyPr>
          <a:lstStyle/>
          <a:p>
            <a:pPr marL="0" indent="0">
              <a:buNone/>
            </a:pPr>
            <a:r>
              <a:rPr lang="en-US" sz="4000" i="1" dirty="0">
                <a:solidFill>
                  <a:schemeClr val="tx2"/>
                </a:solidFill>
                <a:latin typeface="+mj-lt"/>
                <a:ea typeface="+mj-ea"/>
                <a:cs typeface="+mj-cs"/>
              </a:rPr>
              <a:t>Differences</a:t>
            </a:r>
            <a:r>
              <a:rPr lang="en-US" sz="2400" i="1" dirty="0">
                <a:solidFill>
                  <a:schemeClr val="tx2"/>
                </a:solidFill>
                <a:latin typeface="+mj-lt"/>
                <a:ea typeface="+mj-ea"/>
                <a:cs typeface="+mj-cs"/>
              </a:rPr>
              <a:t> </a:t>
            </a:r>
            <a:br>
              <a:rPr lang="en-US" sz="2400" i="1" dirty="0">
                <a:solidFill>
                  <a:schemeClr val="tx2"/>
                </a:solidFill>
                <a:latin typeface="+mj-lt"/>
                <a:ea typeface="+mj-ea"/>
                <a:cs typeface="+mj-cs"/>
              </a:rPr>
            </a:br>
            <a:r>
              <a:rPr lang="en-US" sz="2400" i="1" dirty="0">
                <a:solidFill>
                  <a:schemeClr val="tx2"/>
                </a:solidFill>
                <a:latin typeface="+mj-lt"/>
                <a:ea typeface="+mj-ea"/>
                <a:cs typeface="+mj-cs"/>
              </a:rPr>
              <a:t>between Vietnamese and international guidelines for management of spontaneous </a:t>
            </a:r>
            <a:r>
              <a:rPr lang="en-US" sz="2400" i="1" dirty="0" err="1">
                <a:solidFill>
                  <a:schemeClr val="tx2"/>
                </a:solidFill>
                <a:latin typeface="+mj-lt"/>
                <a:ea typeface="+mj-ea"/>
                <a:cs typeface="+mj-cs"/>
              </a:rPr>
              <a:t>labour</a:t>
            </a:r>
            <a:r>
              <a:rPr lang="en-US" sz="2400" i="1" dirty="0">
                <a:solidFill>
                  <a:schemeClr val="tx2"/>
                </a:solidFill>
                <a:latin typeface="+mj-lt"/>
                <a:ea typeface="+mj-ea"/>
                <a:cs typeface="+mj-cs"/>
              </a:rPr>
              <a:t> may lead to more caesareans</a:t>
            </a:r>
          </a:p>
        </p:txBody>
      </p:sp>
      <p:sp>
        <p:nvSpPr>
          <p:cNvPr id="5" name="Rektangel 4">
            <a:extLst>
              <a:ext uri="{FF2B5EF4-FFF2-40B4-BE49-F238E27FC236}">
                <a16:creationId xmlns:a16="http://schemas.microsoft.com/office/drawing/2014/main" id="{0ECC7564-C7F9-4363-B556-2F87A88C5FC9}"/>
              </a:ext>
            </a:extLst>
          </p:cNvPr>
          <p:cNvSpPr/>
          <p:nvPr/>
        </p:nvSpPr>
        <p:spPr>
          <a:xfrm>
            <a:off x="107504" y="5949280"/>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Tree>
    <p:extLst>
      <p:ext uri="{BB962C8B-B14F-4D97-AF65-F5344CB8AC3E}">
        <p14:creationId xmlns:p14="http://schemas.microsoft.com/office/powerpoint/2010/main" val="312151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116632"/>
            <a:ext cx="8496944" cy="576064"/>
          </a:xfrm>
        </p:spPr>
        <p:txBody>
          <a:bodyPr/>
          <a:lstStyle/>
          <a:p>
            <a:br>
              <a:rPr lang="nb-NO" sz="2400" dirty="0"/>
            </a:br>
            <a:br>
              <a:rPr lang="nb-NO" sz="2400" dirty="0"/>
            </a:br>
            <a:endParaRPr lang="nb-NO" sz="2400" dirty="0"/>
          </a:p>
        </p:txBody>
      </p:sp>
      <p:sp>
        <p:nvSpPr>
          <p:cNvPr id="3" name="Plassholder for innhold 2"/>
          <p:cNvSpPr>
            <a:spLocks noGrp="1"/>
          </p:cNvSpPr>
          <p:nvPr>
            <p:ph idx="1"/>
          </p:nvPr>
        </p:nvSpPr>
        <p:spPr>
          <a:xfrm>
            <a:off x="107504" y="2636912"/>
            <a:ext cx="8856984" cy="1584176"/>
          </a:xfrm>
          <a:ln>
            <a:solidFill>
              <a:schemeClr val="tx1"/>
            </a:solidFill>
          </a:ln>
        </p:spPr>
        <p:txBody>
          <a:bodyPr/>
          <a:lstStyle/>
          <a:p>
            <a:r>
              <a:rPr lang="en-US" sz="3200" dirty="0"/>
              <a:t>Difference in management of post-maturity: </a:t>
            </a:r>
          </a:p>
          <a:p>
            <a:pPr lvl="1"/>
            <a:r>
              <a:rPr lang="en-US" sz="2000" dirty="0"/>
              <a:t>Vietnamese guidelines; Women reaching 41 weeks’ gestation should be </a:t>
            </a:r>
            <a:r>
              <a:rPr lang="en-US" sz="2000" dirty="0" err="1"/>
              <a:t>hospitalised</a:t>
            </a:r>
            <a:r>
              <a:rPr lang="en-US" sz="2000" dirty="0"/>
              <a:t> for delivery while international guidelines simply specify delivery should occur before 42 weeks.</a:t>
            </a:r>
            <a:endParaRPr lang="nb-NO" sz="2000" dirty="0"/>
          </a:p>
          <a:p>
            <a:endParaRPr lang="nb-NO" sz="1600" dirty="0"/>
          </a:p>
        </p:txBody>
      </p:sp>
      <p:sp>
        <p:nvSpPr>
          <p:cNvPr id="4" name="Rektangel 3">
            <a:extLst>
              <a:ext uri="{FF2B5EF4-FFF2-40B4-BE49-F238E27FC236}">
                <a16:creationId xmlns:a16="http://schemas.microsoft.com/office/drawing/2014/main" id="{B8A6D300-FB72-4DC7-ADE3-E08220F7CCD3}"/>
              </a:ext>
            </a:extLst>
          </p:cNvPr>
          <p:cNvSpPr/>
          <p:nvPr/>
        </p:nvSpPr>
        <p:spPr>
          <a:xfrm>
            <a:off x="180580" y="221739"/>
            <a:ext cx="8639891" cy="1446550"/>
          </a:xfrm>
          <a:prstGeom prst="rect">
            <a:avLst/>
          </a:prstGeom>
        </p:spPr>
        <p:txBody>
          <a:bodyPr wrap="square">
            <a:spAutoFit/>
          </a:bodyPr>
          <a:lstStyle/>
          <a:p>
            <a:pPr marL="0" indent="0">
              <a:buNone/>
            </a:pPr>
            <a:r>
              <a:rPr lang="en-US" sz="4000" i="1" dirty="0">
                <a:solidFill>
                  <a:schemeClr val="tx2"/>
                </a:solidFill>
                <a:latin typeface="+mj-lt"/>
                <a:ea typeface="+mj-ea"/>
                <a:cs typeface="+mj-cs"/>
              </a:rPr>
              <a:t>Differences</a:t>
            </a:r>
            <a:r>
              <a:rPr lang="en-US" sz="2400" i="1" dirty="0">
                <a:solidFill>
                  <a:schemeClr val="tx2"/>
                </a:solidFill>
                <a:latin typeface="+mj-lt"/>
                <a:ea typeface="+mj-ea"/>
                <a:cs typeface="+mj-cs"/>
              </a:rPr>
              <a:t> </a:t>
            </a:r>
            <a:br>
              <a:rPr lang="en-US" sz="2400" i="1" dirty="0">
                <a:solidFill>
                  <a:schemeClr val="tx2"/>
                </a:solidFill>
                <a:latin typeface="+mj-lt"/>
                <a:ea typeface="+mj-ea"/>
                <a:cs typeface="+mj-cs"/>
              </a:rPr>
            </a:br>
            <a:r>
              <a:rPr lang="en-US" sz="2400" i="1" dirty="0">
                <a:solidFill>
                  <a:schemeClr val="tx2"/>
                </a:solidFill>
                <a:latin typeface="+mj-lt"/>
                <a:ea typeface="+mj-ea"/>
                <a:cs typeface="+mj-cs"/>
              </a:rPr>
              <a:t>between Vietnamese and international guidelines for management of spontaneous </a:t>
            </a:r>
            <a:r>
              <a:rPr lang="en-US" sz="2400" i="1" dirty="0" err="1">
                <a:solidFill>
                  <a:schemeClr val="tx2"/>
                </a:solidFill>
                <a:latin typeface="+mj-lt"/>
                <a:ea typeface="+mj-ea"/>
                <a:cs typeface="+mj-cs"/>
              </a:rPr>
              <a:t>labour</a:t>
            </a:r>
            <a:r>
              <a:rPr lang="en-US" sz="2400" i="1" dirty="0">
                <a:solidFill>
                  <a:schemeClr val="tx2"/>
                </a:solidFill>
                <a:latin typeface="+mj-lt"/>
                <a:ea typeface="+mj-ea"/>
                <a:cs typeface="+mj-cs"/>
              </a:rPr>
              <a:t> may lead to more caesareans</a:t>
            </a:r>
          </a:p>
        </p:txBody>
      </p:sp>
      <p:sp>
        <p:nvSpPr>
          <p:cNvPr id="5" name="Rektangel 4">
            <a:extLst>
              <a:ext uri="{FF2B5EF4-FFF2-40B4-BE49-F238E27FC236}">
                <a16:creationId xmlns:a16="http://schemas.microsoft.com/office/drawing/2014/main" id="{0ECC7564-C7F9-4363-B556-2F87A88C5FC9}"/>
              </a:ext>
            </a:extLst>
          </p:cNvPr>
          <p:cNvSpPr/>
          <p:nvPr/>
        </p:nvSpPr>
        <p:spPr>
          <a:xfrm>
            <a:off x="107504" y="5949280"/>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Tree>
    <p:extLst>
      <p:ext uri="{BB962C8B-B14F-4D97-AF65-F5344CB8AC3E}">
        <p14:creationId xmlns:p14="http://schemas.microsoft.com/office/powerpoint/2010/main" val="2556772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404664"/>
            <a:ext cx="8496944" cy="720080"/>
          </a:xfrm>
        </p:spPr>
        <p:txBody>
          <a:bodyPr/>
          <a:lstStyle/>
          <a:p>
            <a:br>
              <a:rPr lang="en-US" i="1" dirty="0"/>
            </a:br>
            <a:r>
              <a:rPr lang="en-US" i="1" dirty="0"/>
              <a:t>Socio-demographic determinants of C-section rates in Vietnam</a:t>
            </a:r>
            <a:br>
              <a:rPr lang="nb-NO" dirty="0"/>
            </a:br>
            <a:endParaRPr lang="nb-NO" dirty="0"/>
          </a:p>
        </p:txBody>
      </p:sp>
      <p:sp>
        <p:nvSpPr>
          <p:cNvPr id="6" name="Rektangel 5">
            <a:extLst>
              <a:ext uri="{FF2B5EF4-FFF2-40B4-BE49-F238E27FC236}">
                <a16:creationId xmlns:a16="http://schemas.microsoft.com/office/drawing/2014/main" id="{2F430EF4-F3A4-4451-9B27-7CC9F1E5AA10}"/>
              </a:ext>
            </a:extLst>
          </p:cNvPr>
          <p:cNvSpPr/>
          <p:nvPr/>
        </p:nvSpPr>
        <p:spPr>
          <a:xfrm>
            <a:off x="107504" y="5949280"/>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
        <p:nvSpPr>
          <p:cNvPr id="7" name="Plassholder for innhold 2">
            <a:extLst>
              <a:ext uri="{FF2B5EF4-FFF2-40B4-BE49-F238E27FC236}">
                <a16:creationId xmlns:a16="http://schemas.microsoft.com/office/drawing/2014/main" id="{992FD1B2-5E09-411D-8695-ACD63ED66829}"/>
              </a:ext>
            </a:extLst>
          </p:cNvPr>
          <p:cNvSpPr txBox="1">
            <a:spLocks/>
          </p:cNvSpPr>
          <p:nvPr/>
        </p:nvSpPr>
        <p:spPr bwMode="auto">
          <a:xfrm>
            <a:off x="107504" y="1628800"/>
            <a:ext cx="8856984" cy="4104456"/>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dirty="0"/>
              <a:t>Likelihood of undergoing a C-section doubles for women living in urban areas and rises for women over 35. </a:t>
            </a:r>
            <a:br>
              <a:rPr lang="en-US" sz="900" dirty="0"/>
            </a:br>
            <a:endParaRPr lang="en-US" sz="900" dirty="0"/>
          </a:p>
          <a:p>
            <a:r>
              <a:rPr lang="en-US" sz="2400" dirty="0"/>
              <a:t>Urban areas: C-sections occurred twice more frequently among women who belong to the richest household wealth quintile than among women who belong to the median quintile. </a:t>
            </a:r>
            <a:br>
              <a:rPr lang="en-US" sz="900" dirty="0"/>
            </a:br>
            <a:endParaRPr lang="en-US" sz="900" dirty="0"/>
          </a:p>
          <a:p>
            <a:r>
              <a:rPr lang="en-US" sz="2400" dirty="0"/>
              <a:t>C-section: Half as prevalent in the Central Highlands and the Southeast than in the North Central region </a:t>
            </a:r>
            <a:br>
              <a:rPr lang="en-US" sz="900" dirty="0"/>
            </a:br>
            <a:endParaRPr lang="en-US" sz="900" dirty="0"/>
          </a:p>
          <a:p>
            <a:r>
              <a:rPr lang="en-US" sz="2400" dirty="0"/>
              <a:t>Rural areas: The odds of undergoing C-section were almost halved for women who belong to minority ethnic groups.</a:t>
            </a:r>
            <a:endParaRPr lang="nb-NO" sz="2400" dirty="0"/>
          </a:p>
          <a:p>
            <a:endParaRPr lang="en-US" sz="2400" dirty="0"/>
          </a:p>
          <a:p>
            <a:endParaRPr lang="nb-NO" sz="1600" kern="0" dirty="0"/>
          </a:p>
        </p:txBody>
      </p:sp>
    </p:spTree>
    <p:extLst>
      <p:ext uri="{BB962C8B-B14F-4D97-AF65-F5344CB8AC3E}">
        <p14:creationId xmlns:p14="http://schemas.microsoft.com/office/powerpoint/2010/main" val="178694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260648"/>
            <a:ext cx="8496944" cy="720080"/>
          </a:xfrm>
        </p:spPr>
        <p:txBody>
          <a:bodyPr/>
          <a:lstStyle/>
          <a:p>
            <a:br>
              <a:rPr lang="en-US" i="1" dirty="0"/>
            </a:br>
            <a:br>
              <a:rPr lang="en-US" i="1" dirty="0"/>
            </a:br>
            <a:r>
              <a:rPr lang="en-GB" i="1" dirty="0"/>
              <a:t>Caesarean section rates (Robson)</a:t>
            </a:r>
            <a:br>
              <a:rPr lang="nb-NO" dirty="0"/>
            </a:br>
            <a:br>
              <a:rPr lang="nb-NO" dirty="0"/>
            </a:br>
            <a:endParaRPr lang="nb-NO" dirty="0"/>
          </a:p>
        </p:txBody>
      </p:sp>
      <p:sp>
        <p:nvSpPr>
          <p:cNvPr id="6" name="Rektangel 5">
            <a:extLst>
              <a:ext uri="{FF2B5EF4-FFF2-40B4-BE49-F238E27FC236}">
                <a16:creationId xmlns:a16="http://schemas.microsoft.com/office/drawing/2014/main" id="{2F430EF4-F3A4-4451-9B27-7CC9F1E5AA10}"/>
              </a:ext>
            </a:extLst>
          </p:cNvPr>
          <p:cNvSpPr/>
          <p:nvPr/>
        </p:nvSpPr>
        <p:spPr>
          <a:xfrm>
            <a:off x="107504" y="5949280"/>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
        <p:nvSpPr>
          <p:cNvPr id="7" name="Plassholder for innhold 2">
            <a:extLst>
              <a:ext uri="{FF2B5EF4-FFF2-40B4-BE49-F238E27FC236}">
                <a16:creationId xmlns:a16="http://schemas.microsoft.com/office/drawing/2014/main" id="{992FD1B2-5E09-411D-8695-ACD63ED66829}"/>
              </a:ext>
            </a:extLst>
          </p:cNvPr>
          <p:cNvSpPr txBox="1">
            <a:spLocks/>
          </p:cNvSpPr>
          <p:nvPr/>
        </p:nvSpPr>
        <p:spPr bwMode="auto">
          <a:xfrm>
            <a:off x="323528" y="1268760"/>
            <a:ext cx="8496944" cy="4464496"/>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dirty="0"/>
              <a:t>Group 5 </a:t>
            </a:r>
            <a:r>
              <a:rPr lang="en-GB" sz="2000" dirty="0"/>
              <a:t>(women with previous caesarean section)</a:t>
            </a:r>
            <a:r>
              <a:rPr lang="en-GB" dirty="0"/>
              <a:t> is the largest contributor to the total hospital caesarean rate</a:t>
            </a:r>
          </a:p>
          <a:p>
            <a:pPr lvl="1"/>
            <a:r>
              <a:rPr lang="en-GB" dirty="0"/>
              <a:t>reflecting the fact that </a:t>
            </a:r>
            <a:r>
              <a:rPr lang="en-GB" b="1" dirty="0"/>
              <a:t>trial of labour after caesarean is not offered to women with previous caesarean</a:t>
            </a:r>
            <a:r>
              <a:rPr lang="en-GB" dirty="0"/>
              <a:t>. </a:t>
            </a:r>
          </a:p>
          <a:p>
            <a:r>
              <a:rPr lang="en-GB" dirty="0"/>
              <a:t>Lower-risk groups 1 to 4 </a:t>
            </a:r>
            <a:r>
              <a:rPr lang="en-GB" sz="2000" dirty="0"/>
              <a:t>(nulliparous or multiparous women with singleton, cephalic pregnancy at term, with no previous caesarean) </a:t>
            </a:r>
            <a:r>
              <a:rPr lang="en-GB" dirty="0"/>
              <a:t>is the second contributor to the overall C-section rates</a:t>
            </a:r>
          </a:p>
          <a:p>
            <a:r>
              <a:rPr lang="en-GB" dirty="0"/>
              <a:t>Lower-risk group 3 </a:t>
            </a:r>
            <a:r>
              <a:rPr lang="en-GB" sz="2000" dirty="0"/>
              <a:t>(multiparous women with singleton, cephalic pregnancy at term, with no previous caesarean, in spontaneous labour) </a:t>
            </a:r>
            <a:br>
              <a:rPr lang="en-GB" sz="2000" dirty="0"/>
            </a:br>
            <a:r>
              <a:rPr lang="en-GB" dirty="0"/>
              <a:t>had the lowest caesarean rate.</a:t>
            </a:r>
          </a:p>
        </p:txBody>
      </p:sp>
    </p:spTree>
    <p:extLst>
      <p:ext uri="{BB962C8B-B14F-4D97-AF65-F5344CB8AC3E}">
        <p14:creationId xmlns:p14="http://schemas.microsoft.com/office/powerpoint/2010/main" val="79429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260648"/>
            <a:ext cx="8496944" cy="720080"/>
          </a:xfrm>
        </p:spPr>
        <p:txBody>
          <a:bodyPr/>
          <a:lstStyle/>
          <a:p>
            <a:r>
              <a:rPr lang="en-GB" i="1" dirty="0"/>
              <a:t>Caesarean section C-sections audit</a:t>
            </a:r>
            <a:endParaRPr lang="nb-NO" dirty="0"/>
          </a:p>
        </p:txBody>
      </p:sp>
      <p:sp>
        <p:nvSpPr>
          <p:cNvPr id="6" name="Rektangel 5">
            <a:extLst>
              <a:ext uri="{FF2B5EF4-FFF2-40B4-BE49-F238E27FC236}">
                <a16:creationId xmlns:a16="http://schemas.microsoft.com/office/drawing/2014/main" id="{2F430EF4-F3A4-4451-9B27-7CC9F1E5AA10}"/>
              </a:ext>
            </a:extLst>
          </p:cNvPr>
          <p:cNvSpPr/>
          <p:nvPr/>
        </p:nvSpPr>
        <p:spPr>
          <a:xfrm>
            <a:off x="107504" y="5949280"/>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
        <p:nvSpPr>
          <p:cNvPr id="7" name="Plassholder for innhold 2">
            <a:extLst>
              <a:ext uri="{FF2B5EF4-FFF2-40B4-BE49-F238E27FC236}">
                <a16:creationId xmlns:a16="http://schemas.microsoft.com/office/drawing/2014/main" id="{992FD1B2-5E09-411D-8695-ACD63ED66829}"/>
              </a:ext>
            </a:extLst>
          </p:cNvPr>
          <p:cNvSpPr txBox="1">
            <a:spLocks/>
          </p:cNvSpPr>
          <p:nvPr/>
        </p:nvSpPr>
        <p:spPr bwMode="auto">
          <a:xfrm>
            <a:off x="323528" y="1412776"/>
            <a:ext cx="4032448" cy="288032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b="1" dirty="0"/>
              <a:t>International guidelines</a:t>
            </a:r>
          </a:p>
          <a:p>
            <a:r>
              <a:rPr lang="en-GB" sz="2400" dirty="0"/>
              <a:t>50% of the audited caesarean sections were considered potentially avoidable </a:t>
            </a:r>
          </a:p>
          <a:p>
            <a:r>
              <a:rPr lang="en-GB" sz="2400" dirty="0"/>
              <a:t>33% "maybe" potentially avoidable </a:t>
            </a:r>
          </a:p>
        </p:txBody>
      </p:sp>
      <p:sp>
        <p:nvSpPr>
          <p:cNvPr id="5" name="Plassholder for innhold 2">
            <a:extLst>
              <a:ext uri="{FF2B5EF4-FFF2-40B4-BE49-F238E27FC236}">
                <a16:creationId xmlns:a16="http://schemas.microsoft.com/office/drawing/2014/main" id="{A074B051-F8D6-4938-BEE3-89155494CFD1}"/>
              </a:ext>
            </a:extLst>
          </p:cNvPr>
          <p:cNvSpPr txBox="1">
            <a:spLocks/>
          </p:cNvSpPr>
          <p:nvPr/>
        </p:nvSpPr>
        <p:spPr bwMode="auto">
          <a:xfrm>
            <a:off x="4860032" y="1412776"/>
            <a:ext cx="4032448" cy="288032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b="1" dirty="0"/>
              <a:t>Vietnamese guidelines</a:t>
            </a:r>
          </a:p>
          <a:p>
            <a:r>
              <a:rPr lang="en-GB" sz="2400" dirty="0"/>
              <a:t>29% of the audited caesarean sections were considered potentially avoidable</a:t>
            </a:r>
          </a:p>
          <a:p>
            <a:r>
              <a:rPr lang="en-GB" sz="2400" dirty="0"/>
              <a:t>21% "maybe" potentially avoidable </a:t>
            </a:r>
          </a:p>
          <a:p>
            <a:pPr marL="0" indent="0">
              <a:buNone/>
            </a:pPr>
            <a:endParaRPr lang="en-GB" sz="2400" dirty="0"/>
          </a:p>
        </p:txBody>
      </p:sp>
      <p:sp>
        <p:nvSpPr>
          <p:cNvPr id="3" name="Rektangel 2">
            <a:extLst>
              <a:ext uri="{FF2B5EF4-FFF2-40B4-BE49-F238E27FC236}">
                <a16:creationId xmlns:a16="http://schemas.microsoft.com/office/drawing/2014/main" id="{1BF125BD-B9A5-4467-BEAD-1C0726340127}"/>
              </a:ext>
            </a:extLst>
          </p:cNvPr>
          <p:cNvSpPr/>
          <p:nvPr/>
        </p:nvSpPr>
        <p:spPr>
          <a:xfrm>
            <a:off x="323528" y="4653136"/>
            <a:ext cx="8568952" cy="954107"/>
          </a:xfrm>
          <a:prstGeom prst="rect">
            <a:avLst/>
          </a:prstGeom>
        </p:spPr>
        <p:txBody>
          <a:bodyPr wrap="square">
            <a:spAutoFit/>
          </a:bodyPr>
          <a:lstStyle/>
          <a:p>
            <a:r>
              <a:rPr lang="en-GB" sz="2800" dirty="0">
                <a:latin typeface="Times New Roman" pitchFamily="18" charset="0"/>
              </a:rPr>
              <a:t>Highlighting that </a:t>
            </a:r>
            <a:r>
              <a:rPr lang="en-US" sz="2800" dirty="0">
                <a:latin typeface="Times New Roman" pitchFamily="18" charset="0"/>
              </a:rPr>
              <a:t>Vietnamese guidelines may lead to more unnecessary caesareans</a:t>
            </a:r>
            <a:r>
              <a:rPr lang="en-GB" sz="2800" dirty="0">
                <a:latin typeface="Times New Roman" pitchFamily="18" charset="0"/>
              </a:rPr>
              <a:t> deliveries</a:t>
            </a:r>
            <a:endParaRPr lang="nb-NO" sz="2800" dirty="0"/>
          </a:p>
        </p:txBody>
      </p:sp>
      <p:sp>
        <p:nvSpPr>
          <p:cNvPr id="4" name="Pil: høyre 3">
            <a:extLst>
              <a:ext uri="{FF2B5EF4-FFF2-40B4-BE49-F238E27FC236}">
                <a16:creationId xmlns:a16="http://schemas.microsoft.com/office/drawing/2014/main" id="{A23F7364-1222-4AC0-B6E8-40EC11A6A88E}"/>
              </a:ext>
            </a:extLst>
          </p:cNvPr>
          <p:cNvSpPr/>
          <p:nvPr/>
        </p:nvSpPr>
        <p:spPr>
          <a:xfrm>
            <a:off x="4118800" y="2584328"/>
            <a:ext cx="978408" cy="268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høyre 8">
            <a:extLst>
              <a:ext uri="{FF2B5EF4-FFF2-40B4-BE49-F238E27FC236}">
                <a16:creationId xmlns:a16="http://schemas.microsoft.com/office/drawing/2014/main" id="{C5660225-AB5B-48F5-939A-3E9E4F26D475}"/>
              </a:ext>
            </a:extLst>
          </p:cNvPr>
          <p:cNvSpPr/>
          <p:nvPr/>
        </p:nvSpPr>
        <p:spPr>
          <a:xfrm>
            <a:off x="4118800" y="3870761"/>
            <a:ext cx="978408" cy="268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0512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260648"/>
            <a:ext cx="8496944" cy="720080"/>
          </a:xfrm>
        </p:spPr>
        <p:txBody>
          <a:bodyPr/>
          <a:lstStyle/>
          <a:p>
            <a:r>
              <a:rPr lang="en-GB" i="1" dirty="0"/>
              <a:t>Caesarean section C-sections audit</a:t>
            </a:r>
            <a:endParaRPr lang="nb-NO" dirty="0"/>
          </a:p>
        </p:txBody>
      </p:sp>
      <p:sp>
        <p:nvSpPr>
          <p:cNvPr id="6" name="Rektangel 5">
            <a:extLst>
              <a:ext uri="{FF2B5EF4-FFF2-40B4-BE49-F238E27FC236}">
                <a16:creationId xmlns:a16="http://schemas.microsoft.com/office/drawing/2014/main" id="{2F430EF4-F3A4-4451-9B27-7CC9F1E5AA10}"/>
              </a:ext>
            </a:extLst>
          </p:cNvPr>
          <p:cNvSpPr/>
          <p:nvPr/>
        </p:nvSpPr>
        <p:spPr>
          <a:xfrm>
            <a:off x="107504" y="5949280"/>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
        <p:nvSpPr>
          <p:cNvPr id="7" name="Plassholder for innhold 2">
            <a:extLst>
              <a:ext uri="{FF2B5EF4-FFF2-40B4-BE49-F238E27FC236}">
                <a16:creationId xmlns:a16="http://schemas.microsoft.com/office/drawing/2014/main" id="{992FD1B2-5E09-411D-8695-ACD63ED66829}"/>
              </a:ext>
            </a:extLst>
          </p:cNvPr>
          <p:cNvSpPr txBox="1">
            <a:spLocks/>
          </p:cNvSpPr>
          <p:nvPr/>
        </p:nvSpPr>
        <p:spPr bwMode="auto">
          <a:xfrm>
            <a:off x="323528" y="1412776"/>
            <a:ext cx="4032448" cy="1368152"/>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b="1" dirty="0"/>
              <a:t>Pre-labour</a:t>
            </a:r>
          </a:p>
          <a:p>
            <a:r>
              <a:rPr lang="en-GB" sz="2400" dirty="0" err="1">
                <a:latin typeface="Times New Roman" pitchFamily="18" charset="0"/>
              </a:rPr>
              <a:t>Avoidability</a:t>
            </a:r>
            <a:r>
              <a:rPr lang="en-GB" sz="2400" dirty="0">
                <a:latin typeface="Times New Roman" pitchFamily="18" charset="0"/>
              </a:rPr>
              <a:t> of C-section 63%</a:t>
            </a:r>
            <a:endParaRPr lang="en-GB" sz="2400" dirty="0"/>
          </a:p>
        </p:txBody>
      </p:sp>
      <p:sp>
        <p:nvSpPr>
          <p:cNvPr id="5" name="Plassholder for innhold 2">
            <a:extLst>
              <a:ext uri="{FF2B5EF4-FFF2-40B4-BE49-F238E27FC236}">
                <a16:creationId xmlns:a16="http://schemas.microsoft.com/office/drawing/2014/main" id="{A074B051-F8D6-4938-BEE3-89155494CFD1}"/>
              </a:ext>
            </a:extLst>
          </p:cNvPr>
          <p:cNvSpPr txBox="1">
            <a:spLocks/>
          </p:cNvSpPr>
          <p:nvPr/>
        </p:nvSpPr>
        <p:spPr bwMode="auto">
          <a:xfrm>
            <a:off x="4860032" y="1412776"/>
            <a:ext cx="4032448" cy="1368152"/>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b="1" dirty="0"/>
              <a:t>Intra-partum </a:t>
            </a:r>
          </a:p>
          <a:p>
            <a:r>
              <a:rPr lang="en-GB" sz="2400" dirty="0" err="1">
                <a:latin typeface="Times New Roman" pitchFamily="18" charset="0"/>
              </a:rPr>
              <a:t>Avoidability</a:t>
            </a:r>
            <a:r>
              <a:rPr lang="en-GB" sz="2400" dirty="0">
                <a:latin typeface="Times New Roman" pitchFamily="18" charset="0"/>
              </a:rPr>
              <a:t> of C-section 37%</a:t>
            </a:r>
            <a:endParaRPr lang="en-GB" sz="2400" dirty="0"/>
          </a:p>
        </p:txBody>
      </p:sp>
      <p:sp>
        <p:nvSpPr>
          <p:cNvPr id="3" name="Rektangel 2">
            <a:extLst>
              <a:ext uri="{FF2B5EF4-FFF2-40B4-BE49-F238E27FC236}">
                <a16:creationId xmlns:a16="http://schemas.microsoft.com/office/drawing/2014/main" id="{1BF125BD-B9A5-4467-BEAD-1C0726340127}"/>
              </a:ext>
            </a:extLst>
          </p:cNvPr>
          <p:cNvSpPr/>
          <p:nvPr/>
        </p:nvSpPr>
        <p:spPr>
          <a:xfrm>
            <a:off x="395536" y="3717032"/>
            <a:ext cx="8568952" cy="1569660"/>
          </a:xfrm>
          <a:prstGeom prst="rect">
            <a:avLst/>
          </a:prstGeom>
        </p:spPr>
        <p:txBody>
          <a:bodyPr wrap="square">
            <a:spAutoFit/>
          </a:bodyPr>
          <a:lstStyle/>
          <a:p>
            <a:r>
              <a:rPr lang="en-GB" sz="3200" dirty="0"/>
              <a:t>Among the avoidable intrapartum caesareans, the most common reasons all point towards </a:t>
            </a:r>
            <a:r>
              <a:rPr lang="en-GB" sz="3200" b="1" dirty="0"/>
              <a:t>too early interventionism during the course of labour. </a:t>
            </a:r>
            <a:endParaRPr lang="nb-NO" sz="3200" b="1" dirty="0"/>
          </a:p>
        </p:txBody>
      </p:sp>
      <p:sp>
        <p:nvSpPr>
          <p:cNvPr id="8" name="Pil: høyre 7">
            <a:extLst>
              <a:ext uri="{FF2B5EF4-FFF2-40B4-BE49-F238E27FC236}">
                <a16:creationId xmlns:a16="http://schemas.microsoft.com/office/drawing/2014/main" id="{94A8AB99-A5F0-443A-8E53-C9E254762964}"/>
              </a:ext>
            </a:extLst>
          </p:cNvPr>
          <p:cNvSpPr/>
          <p:nvPr/>
        </p:nvSpPr>
        <p:spPr>
          <a:xfrm rot="5400000">
            <a:off x="6156176" y="3093524"/>
            <a:ext cx="978408" cy="268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6987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260648"/>
            <a:ext cx="8496944" cy="720080"/>
          </a:xfrm>
        </p:spPr>
        <p:txBody>
          <a:bodyPr/>
          <a:lstStyle/>
          <a:p>
            <a:br>
              <a:rPr lang="en-US" i="1" dirty="0"/>
            </a:br>
            <a:br>
              <a:rPr lang="en-US" i="1" dirty="0"/>
            </a:br>
            <a:r>
              <a:rPr lang="en-GB" i="1" dirty="0"/>
              <a:t>Caesarean c-section audit</a:t>
            </a:r>
            <a:br>
              <a:rPr lang="nb-NO" dirty="0"/>
            </a:br>
            <a:br>
              <a:rPr lang="nb-NO" dirty="0"/>
            </a:br>
            <a:endParaRPr lang="nb-NO" dirty="0"/>
          </a:p>
        </p:txBody>
      </p:sp>
      <p:sp>
        <p:nvSpPr>
          <p:cNvPr id="6" name="Rektangel 5">
            <a:extLst>
              <a:ext uri="{FF2B5EF4-FFF2-40B4-BE49-F238E27FC236}">
                <a16:creationId xmlns:a16="http://schemas.microsoft.com/office/drawing/2014/main" id="{2F430EF4-F3A4-4451-9B27-7CC9F1E5AA10}"/>
              </a:ext>
            </a:extLst>
          </p:cNvPr>
          <p:cNvSpPr/>
          <p:nvPr/>
        </p:nvSpPr>
        <p:spPr>
          <a:xfrm>
            <a:off x="107504" y="5949280"/>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
        <p:nvSpPr>
          <p:cNvPr id="7" name="Plassholder for innhold 2">
            <a:extLst>
              <a:ext uri="{FF2B5EF4-FFF2-40B4-BE49-F238E27FC236}">
                <a16:creationId xmlns:a16="http://schemas.microsoft.com/office/drawing/2014/main" id="{992FD1B2-5E09-411D-8695-ACD63ED66829}"/>
              </a:ext>
            </a:extLst>
          </p:cNvPr>
          <p:cNvSpPr txBox="1">
            <a:spLocks/>
          </p:cNvSpPr>
          <p:nvPr/>
        </p:nvSpPr>
        <p:spPr bwMode="auto">
          <a:xfrm>
            <a:off x="323528" y="1268760"/>
            <a:ext cx="8496944" cy="4464496"/>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dirty="0"/>
              <a:t>Different factors contribute to avoidable C-sections:</a:t>
            </a:r>
          </a:p>
          <a:p>
            <a:pPr marL="0" indent="0">
              <a:buNone/>
            </a:pPr>
            <a:r>
              <a:rPr lang="en-GB" dirty="0"/>
              <a:t> </a:t>
            </a:r>
          </a:p>
          <a:p>
            <a:r>
              <a:rPr lang="en-GB" dirty="0"/>
              <a:t>Unavailability of written, standardized protocols or algorithms to assist with clinical decision-making</a:t>
            </a:r>
          </a:p>
          <a:p>
            <a:endParaRPr lang="en-GB" dirty="0"/>
          </a:p>
          <a:p>
            <a:r>
              <a:rPr lang="en-GB" dirty="0"/>
              <a:t>Inappropriate diagnoses or timing of caesarean sections.</a:t>
            </a:r>
          </a:p>
        </p:txBody>
      </p:sp>
    </p:spTree>
    <p:extLst>
      <p:ext uri="{BB962C8B-B14F-4D97-AF65-F5344CB8AC3E}">
        <p14:creationId xmlns:p14="http://schemas.microsoft.com/office/powerpoint/2010/main" val="176293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260648"/>
            <a:ext cx="8496944" cy="720080"/>
          </a:xfrm>
        </p:spPr>
        <p:txBody>
          <a:bodyPr/>
          <a:lstStyle/>
          <a:p>
            <a:br>
              <a:rPr lang="en-US" i="1" dirty="0"/>
            </a:br>
            <a:br>
              <a:rPr lang="en-US" i="1" dirty="0"/>
            </a:br>
            <a:br>
              <a:rPr lang="en-US" i="1" dirty="0"/>
            </a:br>
            <a:r>
              <a:rPr lang="en-US" i="1" dirty="0"/>
              <a:t>Qualitative research</a:t>
            </a:r>
            <a:br>
              <a:rPr lang="nb-NO" dirty="0"/>
            </a:br>
            <a:br>
              <a:rPr lang="nb-NO" dirty="0"/>
            </a:br>
            <a:br>
              <a:rPr lang="nb-NO" dirty="0"/>
            </a:br>
            <a:endParaRPr lang="nb-NO" dirty="0"/>
          </a:p>
        </p:txBody>
      </p:sp>
      <p:sp>
        <p:nvSpPr>
          <p:cNvPr id="6" name="Rektangel 5">
            <a:extLst>
              <a:ext uri="{FF2B5EF4-FFF2-40B4-BE49-F238E27FC236}">
                <a16:creationId xmlns:a16="http://schemas.microsoft.com/office/drawing/2014/main" id="{2F430EF4-F3A4-4451-9B27-7CC9F1E5AA10}"/>
              </a:ext>
            </a:extLst>
          </p:cNvPr>
          <p:cNvSpPr/>
          <p:nvPr/>
        </p:nvSpPr>
        <p:spPr>
          <a:xfrm>
            <a:off x="107504" y="5877272"/>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
        <p:nvSpPr>
          <p:cNvPr id="7" name="Plassholder for innhold 2">
            <a:extLst>
              <a:ext uri="{FF2B5EF4-FFF2-40B4-BE49-F238E27FC236}">
                <a16:creationId xmlns:a16="http://schemas.microsoft.com/office/drawing/2014/main" id="{992FD1B2-5E09-411D-8695-ACD63ED66829}"/>
              </a:ext>
            </a:extLst>
          </p:cNvPr>
          <p:cNvSpPr txBox="1">
            <a:spLocks/>
          </p:cNvSpPr>
          <p:nvPr/>
        </p:nvSpPr>
        <p:spPr bwMode="auto">
          <a:xfrm>
            <a:off x="323528" y="1268760"/>
            <a:ext cx="8496944" cy="4464496"/>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sz="3600" dirty="0">
                <a:latin typeface="Times New Roman" pitchFamily="18" charset="0"/>
              </a:rPr>
              <a:t>Healthcare workers attribute growing number of caesarean sections to: </a:t>
            </a:r>
            <a:br>
              <a:rPr lang="en-GB" sz="900" dirty="0"/>
            </a:br>
            <a:endParaRPr lang="en-GB" sz="900" dirty="0"/>
          </a:p>
          <a:p>
            <a:r>
              <a:rPr lang="en-GB" sz="3200" dirty="0">
                <a:latin typeface="Times New Roman" pitchFamily="18" charset="0"/>
              </a:rPr>
              <a:t>Increasing organizational constraints </a:t>
            </a:r>
            <a:br>
              <a:rPr lang="en-GB" sz="3200" dirty="0">
                <a:latin typeface="Times New Roman" pitchFamily="18" charset="0"/>
              </a:rPr>
            </a:br>
            <a:r>
              <a:rPr lang="en-GB" sz="2000" dirty="0">
                <a:latin typeface="Times New Roman" pitchFamily="18" charset="0"/>
              </a:rPr>
              <a:t>(short time, little complications financial gain)</a:t>
            </a:r>
          </a:p>
          <a:p>
            <a:r>
              <a:rPr lang="en-GB" sz="3200" dirty="0">
                <a:latin typeface="Times New Roman" pitchFamily="18" charset="0"/>
              </a:rPr>
              <a:t>Extending private health sector </a:t>
            </a:r>
            <a:r>
              <a:rPr lang="en-US" sz="1800" dirty="0">
                <a:latin typeface="Times New Roman" pitchFamily="18" charset="0"/>
              </a:rPr>
              <a:t>(</a:t>
            </a:r>
            <a:r>
              <a:rPr lang="en-GB" sz="1800" dirty="0">
                <a:latin typeface="Times New Roman" pitchFamily="18" charset="0"/>
              </a:rPr>
              <a:t>more permissive)</a:t>
            </a:r>
          </a:p>
          <a:p>
            <a:r>
              <a:rPr lang="en-GB" sz="3200" dirty="0">
                <a:latin typeface="Times New Roman" pitchFamily="18" charset="0"/>
              </a:rPr>
              <a:t>Developing preventive and defensive medicine</a:t>
            </a:r>
          </a:p>
          <a:p>
            <a:r>
              <a:rPr lang="en-GB" sz="3200" dirty="0">
                <a:latin typeface="Times New Roman" pitchFamily="18" charset="0"/>
              </a:rPr>
              <a:t>Increase in women’s fear of vaginal delivery and requests for caesarean section</a:t>
            </a:r>
            <a:endParaRPr lang="nb-NO" sz="3200" dirty="0"/>
          </a:p>
        </p:txBody>
      </p:sp>
    </p:spTree>
    <p:extLst>
      <p:ext uri="{BB962C8B-B14F-4D97-AF65-F5344CB8AC3E}">
        <p14:creationId xmlns:p14="http://schemas.microsoft.com/office/powerpoint/2010/main" val="9222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260648"/>
            <a:ext cx="8496944" cy="720080"/>
          </a:xfrm>
        </p:spPr>
        <p:txBody>
          <a:bodyPr/>
          <a:lstStyle/>
          <a:p>
            <a:br>
              <a:rPr lang="en-US" i="1" dirty="0"/>
            </a:br>
            <a:br>
              <a:rPr lang="en-US" i="1" dirty="0"/>
            </a:br>
            <a:br>
              <a:rPr lang="en-US" i="1" dirty="0"/>
            </a:br>
            <a:r>
              <a:rPr lang="en-US" i="1" dirty="0"/>
              <a:t>Qualitative research</a:t>
            </a:r>
            <a:br>
              <a:rPr lang="nb-NO" dirty="0"/>
            </a:br>
            <a:br>
              <a:rPr lang="nb-NO" dirty="0"/>
            </a:br>
            <a:br>
              <a:rPr lang="nb-NO" dirty="0"/>
            </a:br>
            <a:endParaRPr lang="nb-NO" dirty="0"/>
          </a:p>
        </p:txBody>
      </p:sp>
      <p:sp>
        <p:nvSpPr>
          <p:cNvPr id="6" name="Rektangel 5">
            <a:extLst>
              <a:ext uri="{FF2B5EF4-FFF2-40B4-BE49-F238E27FC236}">
                <a16:creationId xmlns:a16="http://schemas.microsoft.com/office/drawing/2014/main" id="{2F430EF4-F3A4-4451-9B27-7CC9F1E5AA10}"/>
              </a:ext>
            </a:extLst>
          </p:cNvPr>
          <p:cNvSpPr/>
          <p:nvPr/>
        </p:nvSpPr>
        <p:spPr>
          <a:xfrm>
            <a:off x="107504" y="5877272"/>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
        <p:nvSpPr>
          <p:cNvPr id="7" name="Plassholder for innhold 2">
            <a:extLst>
              <a:ext uri="{FF2B5EF4-FFF2-40B4-BE49-F238E27FC236}">
                <a16:creationId xmlns:a16="http://schemas.microsoft.com/office/drawing/2014/main" id="{992FD1B2-5E09-411D-8695-ACD63ED66829}"/>
              </a:ext>
            </a:extLst>
          </p:cNvPr>
          <p:cNvSpPr txBox="1">
            <a:spLocks/>
          </p:cNvSpPr>
          <p:nvPr/>
        </p:nvSpPr>
        <p:spPr bwMode="auto">
          <a:xfrm>
            <a:off x="327843" y="1340768"/>
            <a:ext cx="8496944" cy="4176464"/>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sz="3200" dirty="0"/>
              <a:t>Trend for C-section preference is considered especially strong among nulliparous women: </a:t>
            </a:r>
            <a:r>
              <a:rPr lang="en-GB" sz="1000" dirty="0"/>
              <a:t>k</a:t>
            </a:r>
          </a:p>
          <a:p>
            <a:pPr marL="0" indent="0">
              <a:buNone/>
            </a:pPr>
            <a:endParaRPr lang="en-GB" sz="1000" dirty="0"/>
          </a:p>
          <a:p>
            <a:pPr marL="0" indent="0">
              <a:buNone/>
            </a:pPr>
            <a:r>
              <a:rPr lang="en-GB" dirty="0"/>
              <a:t>Healthcare providers</a:t>
            </a:r>
            <a:r>
              <a:rPr lang="en-US" dirty="0"/>
              <a:t> attribute it to</a:t>
            </a:r>
          </a:p>
          <a:p>
            <a:r>
              <a:rPr lang="en-US" dirty="0"/>
              <a:t> The modern way of life which: </a:t>
            </a:r>
          </a:p>
          <a:p>
            <a:pPr lvl="1"/>
            <a:r>
              <a:rPr lang="en-US" dirty="0"/>
              <a:t>makes women less capable of enduring suffering</a:t>
            </a:r>
          </a:p>
          <a:p>
            <a:pPr lvl="1"/>
            <a:r>
              <a:rPr lang="en-US" dirty="0"/>
              <a:t>increases social pressure as fertility is low</a:t>
            </a:r>
          </a:p>
          <a:p>
            <a:pPr lvl="1"/>
            <a:r>
              <a:rPr lang="en-US" dirty="0"/>
              <a:t>spreads information on mass media and social networks about obstetric complications</a:t>
            </a:r>
            <a:r>
              <a:rPr lang="en-GB" sz="2800" dirty="0"/>
              <a:t> </a:t>
            </a:r>
            <a:endParaRPr lang="nb-NO" sz="2800" dirty="0"/>
          </a:p>
        </p:txBody>
      </p:sp>
    </p:spTree>
    <p:extLst>
      <p:ext uri="{BB962C8B-B14F-4D97-AF65-F5344CB8AC3E}">
        <p14:creationId xmlns:p14="http://schemas.microsoft.com/office/powerpoint/2010/main" val="296421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16632"/>
            <a:ext cx="8496944" cy="720080"/>
          </a:xfrm>
        </p:spPr>
        <p:txBody>
          <a:bodyPr/>
          <a:lstStyle/>
          <a:p>
            <a:br>
              <a:rPr lang="en-US" i="1" dirty="0"/>
            </a:br>
            <a:br>
              <a:rPr lang="en-US" i="1" dirty="0"/>
            </a:br>
            <a:br>
              <a:rPr lang="en-US" i="1" dirty="0"/>
            </a:br>
            <a:r>
              <a:rPr lang="en-US" i="1" dirty="0"/>
              <a:t>Qualitative research</a:t>
            </a:r>
            <a:br>
              <a:rPr lang="nb-NO" dirty="0"/>
            </a:br>
            <a:br>
              <a:rPr lang="nb-NO" dirty="0"/>
            </a:br>
            <a:br>
              <a:rPr lang="nb-NO" dirty="0"/>
            </a:br>
            <a:endParaRPr lang="nb-NO" dirty="0"/>
          </a:p>
        </p:txBody>
      </p:sp>
      <p:sp>
        <p:nvSpPr>
          <p:cNvPr id="6" name="Rektangel 5">
            <a:extLst>
              <a:ext uri="{FF2B5EF4-FFF2-40B4-BE49-F238E27FC236}">
                <a16:creationId xmlns:a16="http://schemas.microsoft.com/office/drawing/2014/main" id="{2F430EF4-F3A4-4451-9B27-7CC9F1E5AA10}"/>
              </a:ext>
            </a:extLst>
          </p:cNvPr>
          <p:cNvSpPr/>
          <p:nvPr/>
        </p:nvSpPr>
        <p:spPr>
          <a:xfrm>
            <a:off x="107504" y="5877272"/>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
        <p:nvSpPr>
          <p:cNvPr id="7" name="Plassholder for innhold 2">
            <a:extLst>
              <a:ext uri="{FF2B5EF4-FFF2-40B4-BE49-F238E27FC236}">
                <a16:creationId xmlns:a16="http://schemas.microsoft.com/office/drawing/2014/main" id="{992FD1B2-5E09-411D-8695-ACD63ED66829}"/>
              </a:ext>
            </a:extLst>
          </p:cNvPr>
          <p:cNvSpPr txBox="1">
            <a:spLocks/>
          </p:cNvSpPr>
          <p:nvPr/>
        </p:nvSpPr>
        <p:spPr bwMode="auto">
          <a:xfrm>
            <a:off x="323528" y="908720"/>
            <a:ext cx="8496944" cy="3456384"/>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sz="3200" dirty="0"/>
              <a:t>The audit shows: </a:t>
            </a:r>
            <a:endParaRPr lang="en-GB" sz="1000" dirty="0"/>
          </a:p>
          <a:p>
            <a:pPr marL="0" indent="0">
              <a:buNone/>
            </a:pPr>
            <a:endParaRPr lang="en-GB" sz="1000" dirty="0"/>
          </a:p>
          <a:p>
            <a:r>
              <a:rPr lang="en-US" sz="2400" dirty="0">
                <a:latin typeface="Times New Roman" pitchFamily="18" charset="0"/>
              </a:rPr>
              <a:t>A lack of alternatives and accompanying measures for women </a:t>
            </a:r>
          </a:p>
          <a:p>
            <a:r>
              <a:rPr lang="en-US" sz="2400" dirty="0">
                <a:latin typeface="Times New Roman" pitchFamily="18" charset="0"/>
              </a:rPr>
              <a:t>Forceps/vacuum are not considered as a secure intervention by doctors</a:t>
            </a:r>
          </a:p>
          <a:p>
            <a:r>
              <a:rPr lang="en-US" sz="2400" dirty="0">
                <a:latin typeface="Times New Roman" pitchFamily="18" charset="0"/>
              </a:rPr>
              <a:t>Peridural anesthesia is rarely available</a:t>
            </a:r>
          </a:p>
          <a:p>
            <a:r>
              <a:rPr lang="en-US" sz="2400" dirty="0">
                <a:latin typeface="Times New Roman" pitchFamily="18" charset="0"/>
              </a:rPr>
              <a:t>Women are not allowed for companionship during </a:t>
            </a:r>
            <a:r>
              <a:rPr lang="en-US" sz="2400" dirty="0" err="1">
                <a:latin typeface="Times New Roman" pitchFamily="18" charset="0"/>
              </a:rPr>
              <a:t>labour</a:t>
            </a:r>
            <a:r>
              <a:rPr lang="en-US" sz="2400" dirty="0">
                <a:latin typeface="Times New Roman" pitchFamily="18" charset="0"/>
              </a:rPr>
              <a:t> </a:t>
            </a:r>
          </a:p>
          <a:p>
            <a:r>
              <a:rPr lang="en-US" sz="2400" dirty="0">
                <a:latin typeface="Times New Roman" pitchFamily="18" charset="0"/>
              </a:rPr>
              <a:t>Women receive very little preparation for childbirth</a:t>
            </a:r>
            <a:endParaRPr lang="nb-NO" sz="2400" dirty="0"/>
          </a:p>
        </p:txBody>
      </p:sp>
      <p:sp>
        <p:nvSpPr>
          <p:cNvPr id="4" name="Rektangel 3">
            <a:extLst>
              <a:ext uri="{FF2B5EF4-FFF2-40B4-BE49-F238E27FC236}">
                <a16:creationId xmlns:a16="http://schemas.microsoft.com/office/drawing/2014/main" id="{ADD9F442-02A6-4E2F-85BD-ABB62F1DB531}"/>
              </a:ext>
            </a:extLst>
          </p:cNvPr>
          <p:cNvSpPr/>
          <p:nvPr/>
        </p:nvSpPr>
        <p:spPr>
          <a:xfrm>
            <a:off x="179512" y="4509120"/>
            <a:ext cx="8748464" cy="1384995"/>
          </a:xfrm>
          <a:prstGeom prst="rect">
            <a:avLst/>
          </a:prstGeom>
        </p:spPr>
        <p:txBody>
          <a:bodyPr wrap="square">
            <a:spAutoFit/>
          </a:bodyPr>
          <a:lstStyle/>
          <a:p>
            <a:r>
              <a:rPr lang="en-GB" sz="2800" b="1" dirty="0">
                <a:latin typeface="Times New Roman" pitchFamily="18" charset="0"/>
              </a:rPr>
              <a:t>In reality, </a:t>
            </a:r>
            <a:r>
              <a:rPr lang="en-US" sz="2800" b="1" dirty="0">
                <a:latin typeface="Times New Roman" pitchFamily="18" charset="0"/>
              </a:rPr>
              <a:t>contrary to the opinion of health care providers, women in Vietnam express a strong preference for vaginal delivery</a:t>
            </a:r>
            <a:endParaRPr lang="nb-NO" sz="2800" b="1" dirty="0"/>
          </a:p>
        </p:txBody>
      </p:sp>
    </p:spTree>
    <p:extLst>
      <p:ext uri="{BB962C8B-B14F-4D97-AF65-F5344CB8AC3E}">
        <p14:creationId xmlns:p14="http://schemas.microsoft.com/office/powerpoint/2010/main" val="13408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descr="Gut Bac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62768"/>
            <a:ext cx="2129656" cy="178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3" name="Text Box 7"/>
          <p:cNvSpPr txBox="1">
            <a:spLocks noChangeArrowheads="1"/>
          </p:cNvSpPr>
          <p:nvPr/>
        </p:nvSpPr>
        <p:spPr bwMode="auto">
          <a:xfrm>
            <a:off x="323528" y="1995488"/>
            <a:ext cx="8110169" cy="2092881"/>
          </a:xfrm>
          <a:prstGeom prst="rect">
            <a:avLst/>
          </a:prstGeom>
          <a:noFill/>
          <a:ln w="9525">
            <a:noFill/>
            <a:miter lim="800000"/>
            <a:headEnd/>
            <a:tailEnd/>
          </a:ln>
        </p:spPr>
        <p:txBody>
          <a:bodyPr wrap="none">
            <a:spAutoFit/>
          </a:bodyPr>
          <a:lstStyle/>
          <a:p>
            <a:pPr>
              <a:defRPr/>
            </a:pPr>
            <a:r>
              <a:rPr lang="nb-NO" sz="2800" dirty="0">
                <a:solidFill>
                  <a:srgbClr val="5F5F5F"/>
                </a:solidFill>
                <a:effectLst>
                  <a:outerShdw blurRad="38100" dist="38100" dir="2700000" algn="tl">
                    <a:srgbClr val="C0C0C0"/>
                  </a:outerShdw>
                </a:effectLst>
              </a:rPr>
              <a:t>The </a:t>
            </a:r>
            <a:r>
              <a:rPr lang="nb-NO" sz="2800" dirty="0" err="1">
                <a:solidFill>
                  <a:srgbClr val="5F5F5F"/>
                </a:solidFill>
                <a:effectLst>
                  <a:outerShdw blurRad="38100" dist="38100" dir="2700000" algn="tl">
                    <a:srgbClr val="C0C0C0"/>
                  </a:outerShdw>
                </a:effectLst>
              </a:rPr>
              <a:t>composition</a:t>
            </a:r>
            <a:r>
              <a:rPr lang="nb-NO" sz="2800" dirty="0">
                <a:solidFill>
                  <a:srgbClr val="5F5F5F"/>
                </a:solidFill>
                <a:effectLst>
                  <a:outerShdw blurRad="38100" dist="38100" dir="2700000" algn="tl">
                    <a:srgbClr val="C0C0C0"/>
                  </a:outerShdw>
                </a:effectLst>
              </a:rPr>
              <a:t> </a:t>
            </a:r>
            <a:r>
              <a:rPr lang="nb-NO" sz="2800" dirty="0" err="1">
                <a:solidFill>
                  <a:srgbClr val="5F5F5F"/>
                </a:solidFill>
                <a:effectLst>
                  <a:outerShdw blurRad="38100" dist="38100" dir="2700000" algn="tl">
                    <a:srgbClr val="C0C0C0"/>
                  </a:outerShdw>
                </a:effectLst>
              </a:rPr>
              <a:t>of</a:t>
            </a:r>
            <a:r>
              <a:rPr lang="nb-NO" sz="2800" dirty="0">
                <a:solidFill>
                  <a:srgbClr val="5F5F5F"/>
                </a:solidFill>
                <a:effectLst>
                  <a:outerShdw blurRad="38100" dist="38100" dir="2700000" algn="tl">
                    <a:srgbClr val="C0C0C0"/>
                  </a:outerShdw>
                </a:effectLst>
              </a:rPr>
              <a:t> </a:t>
            </a:r>
            <a:r>
              <a:rPr lang="nb-NO" sz="2800" dirty="0" err="1">
                <a:solidFill>
                  <a:srgbClr val="5F5F5F"/>
                </a:solidFill>
                <a:effectLst>
                  <a:outerShdw blurRad="38100" dist="38100" dir="2700000" algn="tl">
                    <a:srgbClr val="C0C0C0"/>
                  </a:outerShdw>
                </a:effectLst>
              </a:rPr>
              <a:t>the</a:t>
            </a:r>
            <a:r>
              <a:rPr lang="nb-NO" sz="2800" dirty="0">
                <a:solidFill>
                  <a:srgbClr val="5F5F5F"/>
                </a:solidFill>
                <a:effectLst>
                  <a:outerShdw blurRad="38100" dist="38100" dir="2700000" algn="tl">
                    <a:srgbClr val="C0C0C0"/>
                  </a:outerShdw>
                </a:effectLst>
              </a:rPr>
              <a:t> gut </a:t>
            </a:r>
            <a:r>
              <a:rPr lang="nb-NO" sz="2800" dirty="0" err="1">
                <a:solidFill>
                  <a:srgbClr val="5F5F5F"/>
                </a:solidFill>
                <a:effectLst>
                  <a:outerShdw blurRad="38100" dist="38100" dir="2700000" algn="tl">
                    <a:srgbClr val="C0C0C0"/>
                  </a:outerShdw>
                </a:effectLst>
              </a:rPr>
              <a:t>bacteria</a:t>
            </a:r>
            <a:r>
              <a:rPr lang="nb-NO" sz="2800" dirty="0">
                <a:solidFill>
                  <a:srgbClr val="5F5F5F"/>
                </a:solidFill>
                <a:effectLst>
                  <a:outerShdw blurRad="38100" dist="38100" dir="2700000" algn="tl">
                    <a:srgbClr val="C0C0C0"/>
                  </a:outerShdw>
                </a:effectLst>
              </a:rPr>
              <a:t> (</a:t>
            </a:r>
            <a:r>
              <a:rPr lang="nb-NO" sz="2800" dirty="0" err="1">
                <a:solidFill>
                  <a:srgbClr val="5F5F5F"/>
                </a:solidFill>
                <a:effectLst>
                  <a:outerShdw blurRad="38100" dist="38100" dir="2700000" algn="tl">
                    <a:srgbClr val="C0C0C0"/>
                  </a:outerShdw>
                </a:effectLst>
              </a:rPr>
              <a:t>the</a:t>
            </a:r>
            <a:r>
              <a:rPr lang="nb-NO" sz="2800" dirty="0">
                <a:solidFill>
                  <a:srgbClr val="5F5F5F"/>
                </a:solidFill>
                <a:effectLst>
                  <a:outerShdw blurRad="38100" dist="38100" dir="2700000" algn="tl">
                    <a:srgbClr val="C0C0C0"/>
                  </a:outerShdw>
                </a:effectLst>
              </a:rPr>
              <a:t> </a:t>
            </a:r>
            <a:r>
              <a:rPr lang="nb-NO" sz="2800" dirty="0" err="1">
                <a:solidFill>
                  <a:srgbClr val="5F5F5F"/>
                </a:solidFill>
                <a:effectLst>
                  <a:outerShdw blurRad="38100" dist="38100" dir="2700000" algn="tl">
                    <a:srgbClr val="C0C0C0"/>
                  </a:outerShdw>
                </a:effectLst>
              </a:rPr>
              <a:t>microbiome</a:t>
            </a:r>
            <a:r>
              <a:rPr lang="nb-NO" sz="2800" dirty="0">
                <a:solidFill>
                  <a:srgbClr val="5F5F5F"/>
                </a:solidFill>
                <a:effectLst>
                  <a:outerShdw blurRad="38100" dist="38100" dir="2700000" algn="tl">
                    <a:srgbClr val="C0C0C0"/>
                  </a:outerShdw>
                </a:effectLst>
              </a:rPr>
              <a:t>):</a:t>
            </a:r>
            <a:br>
              <a:rPr lang="nb-NO" sz="2800" dirty="0">
                <a:solidFill>
                  <a:srgbClr val="5F5F5F"/>
                </a:solidFill>
                <a:effectLst>
                  <a:outerShdw blurRad="38100" dist="38100" dir="2700000" algn="tl">
                    <a:srgbClr val="C0C0C0"/>
                  </a:outerShdw>
                </a:effectLst>
              </a:rPr>
            </a:br>
            <a:r>
              <a:rPr lang="nb-NO" sz="2800" dirty="0">
                <a:solidFill>
                  <a:srgbClr val="5F5F5F"/>
                </a:solidFill>
                <a:effectLst>
                  <a:outerShdw blurRad="38100" dist="38100" dir="2700000" algn="tl">
                    <a:srgbClr val="C0C0C0"/>
                  </a:outerShdw>
                </a:effectLst>
              </a:rPr>
              <a:t>Important for </a:t>
            </a:r>
            <a:r>
              <a:rPr lang="nb-NO" sz="2800" dirty="0" err="1">
                <a:solidFill>
                  <a:srgbClr val="5F5F5F"/>
                </a:solidFill>
                <a:effectLst>
                  <a:outerShdw blurRad="38100" dist="38100" dir="2700000" algn="tl">
                    <a:srgbClr val="C0C0C0"/>
                  </a:outerShdw>
                </a:effectLst>
              </a:rPr>
              <a:t>the</a:t>
            </a:r>
            <a:r>
              <a:rPr lang="nb-NO" sz="2800" dirty="0">
                <a:solidFill>
                  <a:srgbClr val="5F5F5F"/>
                </a:solidFill>
                <a:effectLst>
                  <a:outerShdw blurRad="38100" dist="38100" dir="2700000" algn="tl">
                    <a:srgbClr val="C0C0C0"/>
                  </a:outerShdw>
                </a:effectLst>
              </a:rPr>
              <a:t> </a:t>
            </a:r>
            <a:r>
              <a:rPr lang="nb-NO" sz="2800" dirty="0" err="1">
                <a:solidFill>
                  <a:srgbClr val="5F5F5F"/>
                </a:solidFill>
                <a:effectLst>
                  <a:outerShdw blurRad="38100" dist="38100" dir="2700000" algn="tl">
                    <a:srgbClr val="C0C0C0"/>
                  </a:outerShdw>
                </a:effectLst>
              </a:rPr>
              <a:t>child’s</a:t>
            </a:r>
            <a:r>
              <a:rPr lang="nb-NO" sz="2800" dirty="0">
                <a:solidFill>
                  <a:srgbClr val="5F5F5F"/>
                </a:solidFill>
                <a:effectLst>
                  <a:outerShdw blurRad="38100" dist="38100" dir="2700000" algn="tl">
                    <a:srgbClr val="C0C0C0"/>
                  </a:outerShdw>
                </a:effectLst>
              </a:rPr>
              <a:t> </a:t>
            </a:r>
            <a:r>
              <a:rPr lang="nb-NO" sz="2800" dirty="0" err="1">
                <a:solidFill>
                  <a:srgbClr val="5F5F5F"/>
                </a:solidFill>
                <a:effectLst>
                  <a:outerShdw blurRad="38100" dist="38100" dir="2700000" algn="tl">
                    <a:srgbClr val="C0C0C0"/>
                  </a:outerShdw>
                </a:effectLst>
              </a:rPr>
              <a:t>health</a:t>
            </a:r>
            <a:r>
              <a:rPr lang="nb-NO" sz="2800" dirty="0">
                <a:solidFill>
                  <a:srgbClr val="5F5F5F"/>
                </a:solidFill>
                <a:effectLst>
                  <a:outerShdw blurRad="38100" dist="38100" dir="2700000" algn="tl">
                    <a:srgbClr val="C0C0C0"/>
                  </a:outerShdw>
                </a:effectLst>
              </a:rPr>
              <a:t>!</a:t>
            </a:r>
          </a:p>
          <a:p>
            <a:pPr>
              <a:defRPr/>
            </a:pPr>
            <a:r>
              <a:rPr lang="nb-NO" sz="2800" dirty="0">
                <a:solidFill>
                  <a:srgbClr val="5F5F5F"/>
                </a:solidFill>
                <a:effectLst>
                  <a:outerShdw blurRad="38100" dist="38100" dir="2700000" algn="tl">
                    <a:srgbClr val="C0C0C0"/>
                  </a:outerShdw>
                </a:effectLst>
              </a:rPr>
              <a:t>	- </a:t>
            </a:r>
            <a:r>
              <a:rPr lang="nb-NO" sz="2800" dirty="0" err="1">
                <a:solidFill>
                  <a:srgbClr val="5F5F5F"/>
                </a:solidFill>
                <a:effectLst>
                  <a:outerShdw blurRad="38100" dist="38100" dir="2700000" algn="tl">
                    <a:srgbClr val="C0C0C0"/>
                  </a:outerShdw>
                </a:effectLst>
              </a:rPr>
              <a:t>B</a:t>
            </a:r>
            <a:r>
              <a:rPr lang="nb-NO" altLang="nb-NO" sz="2800" dirty="0" err="1">
                <a:solidFill>
                  <a:srgbClr val="5F5F5F"/>
                </a:solidFill>
                <a:effectLst>
                  <a:outerShdw blurRad="38100" dist="38100" dir="2700000" algn="tl">
                    <a:srgbClr val="C0C0C0"/>
                  </a:outerShdw>
                </a:effectLst>
              </a:rPr>
              <a:t>acteria</a:t>
            </a:r>
            <a:r>
              <a:rPr lang="nb-NO" altLang="nb-NO" sz="2800" dirty="0">
                <a:solidFill>
                  <a:srgbClr val="5F5F5F"/>
                </a:solidFill>
                <a:effectLst>
                  <a:outerShdw blurRad="38100" dist="38100" dir="2700000" algn="tl">
                    <a:srgbClr val="C0C0C0"/>
                  </a:outerShdw>
                </a:effectLst>
              </a:rPr>
              <a:t> ”turn genes </a:t>
            </a:r>
            <a:r>
              <a:rPr lang="nb-NO" altLang="nb-NO" sz="2800" dirty="0" err="1">
                <a:solidFill>
                  <a:srgbClr val="5F5F5F"/>
                </a:solidFill>
                <a:effectLst>
                  <a:outerShdw blurRad="38100" dist="38100" dir="2700000" algn="tl">
                    <a:srgbClr val="C0C0C0"/>
                  </a:outerShdw>
                </a:effectLst>
              </a:rPr>
              <a:t>on</a:t>
            </a:r>
            <a:r>
              <a:rPr lang="nb-NO" altLang="nb-NO" sz="2800" dirty="0">
                <a:solidFill>
                  <a:srgbClr val="5F5F5F"/>
                </a:solidFill>
                <a:effectLst>
                  <a:outerShdw blurRad="38100" dist="38100" dir="2700000" algn="tl">
                    <a:srgbClr val="C0C0C0"/>
                  </a:outerShdw>
                </a:effectLst>
              </a:rPr>
              <a:t>/</a:t>
            </a:r>
            <a:r>
              <a:rPr lang="nb-NO" altLang="nb-NO" sz="2800" dirty="0" err="1">
                <a:solidFill>
                  <a:srgbClr val="5F5F5F"/>
                </a:solidFill>
                <a:effectLst>
                  <a:outerShdw blurRad="38100" dist="38100" dir="2700000" algn="tl">
                    <a:srgbClr val="C0C0C0"/>
                  </a:outerShdw>
                </a:effectLst>
              </a:rPr>
              <a:t>off</a:t>
            </a:r>
            <a:r>
              <a:rPr lang="nb-NO" altLang="nb-NO" sz="2800" dirty="0">
                <a:solidFill>
                  <a:srgbClr val="5F5F5F"/>
                </a:solidFill>
                <a:effectLst>
                  <a:outerShdw blurRad="38100" dist="38100" dir="2700000" algn="tl">
                    <a:srgbClr val="C0C0C0"/>
                  </a:outerShdw>
                </a:effectLst>
              </a:rPr>
              <a:t>» </a:t>
            </a:r>
          </a:p>
          <a:p>
            <a:pPr>
              <a:defRPr/>
            </a:pPr>
            <a:r>
              <a:rPr lang="nb-NO" altLang="nb-NO" sz="2800" dirty="0">
                <a:solidFill>
                  <a:srgbClr val="5F5F5F"/>
                </a:solidFill>
                <a:effectLst>
                  <a:outerShdw blurRad="38100" dist="38100" dir="2700000" algn="tl">
                    <a:srgbClr val="C0C0C0"/>
                  </a:outerShdw>
                </a:effectLst>
              </a:rPr>
              <a:t>	- </a:t>
            </a:r>
            <a:r>
              <a:rPr lang="nb-NO" altLang="nb-NO" sz="2800" dirty="0" err="1">
                <a:solidFill>
                  <a:srgbClr val="5F5F5F"/>
                </a:solidFill>
                <a:effectLst>
                  <a:outerShdw blurRad="38100" dist="38100" dir="2700000" algn="tl">
                    <a:srgbClr val="C0C0C0"/>
                  </a:outerShdw>
                </a:effectLst>
              </a:rPr>
              <a:t>Activate</a:t>
            </a:r>
            <a:r>
              <a:rPr lang="nb-NO" altLang="nb-NO" sz="2800" dirty="0">
                <a:solidFill>
                  <a:srgbClr val="5F5F5F"/>
                </a:solidFill>
                <a:effectLst>
                  <a:outerShdw blurRad="38100" dist="38100" dir="2700000" algn="tl">
                    <a:srgbClr val="C0C0C0"/>
                  </a:outerShdw>
                </a:effectLst>
              </a:rPr>
              <a:t> </a:t>
            </a:r>
            <a:r>
              <a:rPr lang="nb-NO" altLang="nb-NO" sz="2800" dirty="0" err="1">
                <a:solidFill>
                  <a:srgbClr val="5F5F5F"/>
                </a:solidFill>
                <a:effectLst>
                  <a:outerShdw blurRad="38100" dist="38100" dir="2700000" algn="tl">
                    <a:srgbClr val="C0C0C0"/>
                  </a:outerShdw>
                </a:effectLst>
              </a:rPr>
              <a:t>the</a:t>
            </a:r>
            <a:r>
              <a:rPr lang="nb-NO" altLang="nb-NO" sz="2800" dirty="0">
                <a:solidFill>
                  <a:srgbClr val="5F5F5F"/>
                </a:solidFill>
                <a:effectLst>
                  <a:outerShdw blurRad="38100" dist="38100" dir="2700000" algn="tl">
                    <a:srgbClr val="C0C0C0"/>
                  </a:outerShdw>
                </a:effectLst>
              </a:rPr>
              <a:t> immune system</a:t>
            </a:r>
          </a:p>
          <a:p>
            <a:pPr>
              <a:defRPr/>
            </a:pPr>
            <a:r>
              <a:rPr lang="nb-NO" sz="1800" dirty="0">
                <a:solidFill>
                  <a:srgbClr val="4D4D4D"/>
                </a:solidFill>
              </a:rPr>
              <a:t>	</a:t>
            </a:r>
          </a:p>
        </p:txBody>
      </p:sp>
      <p:pic>
        <p:nvPicPr>
          <p:cNvPr id="24584" name="Picture 8" descr="shutterstock_143139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9370" y="2914065"/>
            <a:ext cx="2369801" cy="209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2" descr="Antibiotics, Autism &amp; the G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521" y="162768"/>
            <a:ext cx="4161487" cy="146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380678" y="4481825"/>
            <a:ext cx="8871842" cy="1323439"/>
          </a:xfrm>
          <a:prstGeom prst="rect">
            <a:avLst/>
          </a:prstGeom>
        </p:spPr>
        <p:txBody>
          <a:bodyPr wrap="square">
            <a:spAutoFit/>
          </a:bodyPr>
          <a:lstStyle/>
          <a:p>
            <a:pPr>
              <a:defRPr/>
            </a:pPr>
            <a:r>
              <a:rPr lang="nb-NO" sz="2400" dirty="0">
                <a:solidFill>
                  <a:srgbClr val="5F5F5F"/>
                </a:solidFill>
                <a:effectLst>
                  <a:outerShdw blurRad="38100" dist="38100" dir="2700000" algn="tl">
                    <a:srgbClr val="C0C0C0"/>
                  </a:outerShdw>
                </a:effectLst>
              </a:rPr>
              <a:t>Human </a:t>
            </a:r>
            <a:r>
              <a:rPr lang="nb-NO" sz="2400" dirty="0" err="1">
                <a:solidFill>
                  <a:srgbClr val="5F5F5F"/>
                </a:solidFill>
                <a:effectLst>
                  <a:outerShdw blurRad="38100" dist="38100" dir="2700000" algn="tl">
                    <a:srgbClr val="C0C0C0"/>
                  </a:outerShdw>
                </a:effectLst>
              </a:rPr>
              <a:t>milk</a:t>
            </a:r>
            <a:r>
              <a:rPr lang="nb-NO" sz="1800" dirty="0">
                <a:solidFill>
                  <a:srgbClr val="5F5F5F"/>
                </a:solidFill>
                <a:effectLst>
                  <a:outerShdw blurRad="38100" dist="38100" dir="2700000" algn="tl">
                    <a:srgbClr val="C0C0C0"/>
                  </a:outerShdw>
                </a:effectLst>
              </a:rPr>
              <a:t>:</a:t>
            </a:r>
          </a:p>
          <a:p>
            <a:pPr>
              <a:defRPr/>
            </a:pPr>
            <a:r>
              <a:rPr lang="nb-NO" altLang="nb-NO" sz="1800" dirty="0">
                <a:solidFill>
                  <a:srgbClr val="5F5F5F"/>
                </a:solidFill>
                <a:effectLst>
                  <a:outerShdw blurRad="38100" dist="38100" dir="2700000" algn="tl">
                    <a:srgbClr val="C0C0C0"/>
                  </a:outerShdw>
                </a:effectLst>
              </a:rPr>
              <a:t>	Plenty </a:t>
            </a:r>
            <a:r>
              <a:rPr lang="nb-NO" altLang="nb-NO" sz="1800" dirty="0" err="1">
                <a:solidFill>
                  <a:srgbClr val="5F5F5F"/>
                </a:solidFill>
                <a:effectLst>
                  <a:outerShdw blurRad="38100" dist="38100" dir="2700000" algn="tl">
                    <a:srgbClr val="C0C0C0"/>
                  </a:outerShdw>
                </a:effectLst>
              </a:rPr>
              <a:t>of</a:t>
            </a:r>
            <a:r>
              <a:rPr lang="nb-NO" altLang="nb-NO" sz="1800" dirty="0">
                <a:solidFill>
                  <a:srgbClr val="5F5F5F"/>
                </a:solidFill>
                <a:effectLst>
                  <a:outerShdw blurRad="38100" dist="38100" dir="2700000" algn="tl">
                    <a:srgbClr val="C0C0C0"/>
                  </a:outerShdw>
                </a:effectLst>
              </a:rPr>
              <a:t> </a:t>
            </a:r>
            <a:r>
              <a:rPr lang="nb-NO" sz="1800" dirty="0" err="1">
                <a:solidFill>
                  <a:srgbClr val="5F5F5F"/>
                </a:solidFill>
                <a:effectLst>
                  <a:outerShdw blurRad="38100" dist="38100" dir="2700000" algn="tl">
                    <a:srgbClr val="C0C0C0"/>
                  </a:outerShdw>
                </a:effectLst>
              </a:rPr>
              <a:t>Lactobacillus</a:t>
            </a:r>
            <a:r>
              <a:rPr lang="nb-NO" altLang="nb-NO" sz="1800" dirty="0">
                <a:solidFill>
                  <a:srgbClr val="5F5F5F"/>
                </a:solidFill>
                <a:effectLst>
                  <a:outerShdw blurRad="38100" dist="38100" dir="2700000" algn="tl">
                    <a:srgbClr val="C0C0C0"/>
                  </a:outerShdw>
                </a:effectLst>
              </a:rPr>
              <a:t> / </a:t>
            </a:r>
            <a:r>
              <a:rPr lang="nb-NO" altLang="nb-NO" sz="1800" dirty="0" err="1">
                <a:solidFill>
                  <a:srgbClr val="5F5F5F"/>
                </a:solidFill>
                <a:effectLst>
                  <a:outerShdw blurRad="38100" dist="38100" dir="2700000" algn="tl">
                    <a:srgbClr val="C0C0C0"/>
                  </a:outerShdw>
                </a:effectLst>
              </a:rPr>
              <a:t>other</a:t>
            </a:r>
            <a:r>
              <a:rPr lang="nb-NO" altLang="nb-NO" sz="1800" dirty="0">
                <a:solidFill>
                  <a:srgbClr val="5F5F5F"/>
                </a:solidFill>
                <a:effectLst>
                  <a:outerShdw blurRad="38100" dist="38100" dir="2700000" algn="tl">
                    <a:srgbClr val="C0C0C0"/>
                  </a:outerShdw>
                </a:effectLst>
              </a:rPr>
              <a:t> </a:t>
            </a:r>
            <a:r>
              <a:rPr lang="nb-NO" altLang="nb-NO" sz="1800" dirty="0" err="1">
                <a:solidFill>
                  <a:srgbClr val="5F5F5F"/>
                </a:solidFill>
                <a:effectLst>
                  <a:outerShdw blurRad="38100" dist="38100" dir="2700000" algn="tl">
                    <a:srgbClr val="C0C0C0"/>
                  </a:outerShdw>
                </a:effectLst>
              </a:rPr>
              <a:t>bacteria</a:t>
            </a:r>
            <a:r>
              <a:rPr lang="nb-NO" altLang="nb-NO" sz="1800" dirty="0">
                <a:solidFill>
                  <a:srgbClr val="5F5F5F"/>
                </a:solidFill>
                <a:effectLst>
                  <a:outerShdw blurRad="38100" dist="38100" dir="2700000" algn="tl">
                    <a:srgbClr val="C0C0C0"/>
                  </a:outerShdw>
                </a:effectLst>
              </a:rPr>
              <a:t> and</a:t>
            </a:r>
          </a:p>
          <a:p>
            <a:pPr>
              <a:defRPr/>
            </a:pPr>
            <a:r>
              <a:rPr lang="nb-NO" altLang="nb-NO" sz="1800" dirty="0">
                <a:solidFill>
                  <a:srgbClr val="5F5F5F"/>
                </a:solidFill>
                <a:effectLst>
                  <a:outerShdw blurRad="38100" dist="38100" dir="2700000" algn="tl">
                    <a:srgbClr val="C0C0C0"/>
                  </a:outerShdw>
                </a:effectLst>
              </a:rPr>
              <a:t>	immune-</a:t>
            </a:r>
            <a:r>
              <a:rPr lang="nb-NO" altLang="nb-NO" sz="1800" dirty="0" err="1">
                <a:solidFill>
                  <a:srgbClr val="5F5F5F"/>
                </a:solidFill>
                <a:effectLst>
                  <a:outerShdw blurRad="38100" dist="38100" dir="2700000" algn="tl">
                    <a:srgbClr val="C0C0C0"/>
                  </a:outerShdw>
                </a:effectLst>
              </a:rPr>
              <a:t>components</a:t>
            </a:r>
            <a:r>
              <a:rPr lang="nb-NO" altLang="nb-NO" sz="1800" dirty="0">
                <a:solidFill>
                  <a:srgbClr val="5F5F5F"/>
                </a:solidFill>
                <a:effectLst>
                  <a:outerShdw blurRad="38100" dist="38100" dir="2700000" algn="tl">
                    <a:srgbClr val="C0C0C0"/>
                  </a:outerShdw>
                </a:effectLst>
              </a:rPr>
              <a:t> </a:t>
            </a:r>
            <a:r>
              <a:rPr lang="nb-NO" altLang="nb-NO" sz="1800" dirty="0" err="1">
                <a:solidFill>
                  <a:srgbClr val="5F5F5F"/>
                </a:solidFill>
                <a:effectLst>
                  <a:outerShdw blurRad="38100" dist="38100" dir="2700000" algn="tl">
                    <a:srgbClr val="C0C0C0"/>
                  </a:outerShdw>
                </a:effectLst>
              </a:rPr>
              <a:t>that</a:t>
            </a:r>
            <a:r>
              <a:rPr lang="nb-NO" altLang="nb-NO" sz="1800" dirty="0">
                <a:solidFill>
                  <a:srgbClr val="5F5F5F"/>
                </a:solidFill>
                <a:effectLst>
                  <a:outerShdw blurRad="38100" dist="38100" dir="2700000" algn="tl">
                    <a:srgbClr val="C0C0C0"/>
                  </a:outerShdw>
                </a:effectLst>
              </a:rPr>
              <a:t> </a:t>
            </a:r>
            <a:r>
              <a:rPr lang="nb-NO" altLang="nb-NO" sz="1800" dirty="0" err="1">
                <a:solidFill>
                  <a:srgbClr val="5F5F5F"/>
                </a:solidFill>
                <a:effectLst>
                  <a:outerShdw blurRad="38100" dist="38100" dir="2700000" algn="tl">
                    <a:srgbClr val="C0C0C0"/>
                  </a:outerShdw>
                </a:effectLst>
              </a:rPr>
              <a:t>promote</a:t>
            </a:r>
            <a:r>
              <a:rPr lang="nb-NO" altLang="nb-NO" sz="1800" dirty="0">
                <a:solidFill>
                  <a:srgbClr val="5F5F5F"/>
                </a:solidFill>
                <a:effectLst>
                  <a:outerShdw blurRad="38100" dist="38100" dir="2700000" algn="tl">
                    <a:srgbClr val="C0C0C0"/>
                  </a:outerShdw>
                </a:effectLst>
              </a:rPr>
              <a:t> a </a:t>
            </a:r>
            <a:r>
              <a:rPr lang="nb-NO" altLang="nb-NO" sz="1800" dirty="0" err="1">
                <a:solidFill>
                  <a:srgbClr val="5F5F5F"/>
                </a:solidFill>
                <a:effectLst>
                  <a:outerShdw blurRad="38100" dist="38100" dir="2700000" algn="tl">
                    <a:srgbClr val="C0C0C0"/>
                  </a:outerShdw>
                </a:effectLst>
              </a:rPr>
              <a:t>healthy</a:t>
            </a:r>
            <a:r>
              <a:rPr lang="nb-NO" altLang="nb-NO" sz="1800" dirty="0">
                <a:solidFill>
                  <a:srgbClr val="5F5F5F"/>
                </a:solidFill>
                <a:effectLst>
                  <a:outerShdw blurRad="38100" dist="38100" dir="2700000" algn="tl">
                    <a:srgbClr val="C0C0C0"/>
                  </a:outerShdw>
                </a:effectLst>
              </a:rPr>
              <a:t> gut </a:t>
            </a:r>
            <a:r>
              <a:rPr lang="nb-NO" sz="1800" dirty="0" err="1">
                <a:solidFill>
                  <a:srgbClr val="5F5F5F"/>
                </a:solidFill>
                <a:effectLst>
                  <a:outerShdw blurRad="38100" dist="38100" dir="2700000" algn="tl">
                    <a:srgbClr val="C0C0C0"/>
                  </a:outerShdw>
                </a:effectLst>
              </a:rPr>
              <a:t>bacterial</a:t>
            </a:r>
            <a:r>
              <a:rPr lang="nb-NO" sz="1800" dirty="0">
                <a:solidFill>
                  <a:srgbClr val="5F5F5F"/>
                </a:solidFill>
                <a:effectLst>
                  <a:outerShdw blurRad="38100" dist="38100" dir="2700000" algn="tl">
                    <a:srgbClr val="C0C0C0"/>
                  </a:outerShdw>
                </a:effectLst>
              </a:rPr>
              <a:t> flora </a:t>
            </a:r>
            <a:r>
              <a:rPr lang="nb-NO" altLang="nb-NO" sz="1800" dirty="0">
                <a:solidFill>
                  <a:srgbClr val="5F5F5F"/>
                </a:solidFill>
                <a:effectLst>
                  <a:outerShdw blurRad="38100" dist="38100" dir="2700000" algn="tl">
                    <a:srgbClr val="C0C0C0"/>
                  </a:outerShdw>
                </a:effectLst>
              </a:rPr>
              <a:t>	</a:t>
            </a:r>
          </a:p>
          <a:p>
            <a:pPr>
              <a:defRPr/>
            </a:pPr>
            <a:r>
              <a:rPr lang="nb-NO" sz="1800" dirty="0">
                <a:solidFill>
                  <a:srgbClr val="5F5F5F"/>
                </a:solidFill>
                <a:effectLst>
                  <a:outerShdw blurRad="38100" dist="38100" dir="2700000" algn="tl">
                    <a:srgbClr val="C0C0C0"/>
                  </a:outerShdw>
                </a:effectLst>
              </a:rPr>
              <a:t>					</a:t>
            </a:r>
            <a:r>
              <a:rPr lang="nb-NO" sz="1400" i="1" dirty="0">
                <a:solidFill>
                  <a:srgbClr val="5F5F5F"/>
                </a:solidFill>
                <a:effectLst>
                  <a:outerShdw blurRad="38100" dist="38100" dir="2700000" algn="tl">
                    <a:srgbClr val="C0C0C0"/>
                  </a:outerShdw>
                </a:effectLst>
              </a:rPr>
              <a:t>Nauta AJ Am J </a:t>
            </a:r>
            <a:r>
              <a:rPr lang="nb-NO" sz="1400" i="1" dirty="0" err="1">
                <a:solidFill>
                  <a:srgbClr val="5F5F5F"/>
                </a:solidFill>
                <a:effectLst>
                  <a:outerShdw blurRad="38100" dist="38100" dir="2700000" algn="tl">
                    <a:srgbClr val="C0C0C0"/>
                  </a:outerShdw>
                </a:effectLst>
              </a:rPr>
              <a:t>Clin</a:t>
            </a:r>
            <a:r>
              <a:rPr lang="nb-NO" sz="1400" i="1" dirty="0">
                <a:solidFill>
                  <a:srgbClr val="5F5F5F"/>
                </a:solidFill>
                <a:effectLst>
                  <a:outerShdw blurRad="38100" dist="38100" dir="2700000" algn="tl">
                    <a:srgbClr val="C0C0C0"/>
                  </a:outerShdw>
                </a:effectLst>
              </a:rPr>
              <a:t> </a:t>
            </a:r>
            <a:r>
              <a:rPr lang="nb-NO" sz="1400" i="1" dirty="0" err="1">
                <a:solidFill>
                  <a:srgbClr val="5F5F5F"/>
                </a:solidFill>
                <a:effectLst>
                  <a:outerShdw blurRad="38100" dist="38100" dir="2700000" algn="tl">
                    <a:srgbClr val="C0C0C0"/>
                  </a:outerShdw>
                </a:effectLst>
              </a:rPr>
              <a:t>Nutr</a:t>
            </a:r>
            <a:r>
              <a:rPr lang="nb-NO" sz="1400" i="1" dirty="0">
                <a:solidFill>
                  <a:srgbClr val="5F5F5F"/>
                </a:solidFill>
                <a:effectLst>
                  <a:outerShdw blurRad="38100" dist="38100" dir="2700000" algn="tl">
                    <a:srgbClr val="C0C0C0"/>
                  </a:outerShdw>
                </a:effectLst>
              </a:rPr>
              <a:t> 2013;98:586S-93S</a:t>
            </a:r>
          </a:p>
        </p:txBody>
      </p:sp>
      <p:sp>
        <p:nvSpPr>
          <p:cNvPr id="3" name="Rektangel 2"/>
          <p:cNvSpPr/>
          <p:nvPr/>
        </p:nvSpPr>
        <p:spPr>
          <a:xfrm>
            <a:off x="2083422" y="6453336"/>
            <a:ext cx="2348720" cy="253916"/>
          </a:xfrm>
          <a:prstGeom prst="rect">
            <a:avLst/>
          </a:prstGeom>
        </p:spPr>
        <p:txBody>
          <a:bodyPr wrap="none">
            <a:spAutoFit/>
          </a:bodyPr>
          <a:lstStyle/>
          <a:p>
            <a:r>
              <a:rPr lang="nb-NO" altLang="nb-NO" sz="1050">
                <a:latin typeface="Arial" charset="0"/>
              </a:rPr>
              <a:t>Beate Fossum Løland, MDR – NKA </a:t>
            </a:r>
          </a:p>
        </p:txBody>
      </p:sp>
    </p:spTree>
    <p:extLst>
      <p:ext uri="{BB962C8B-B14F-4D97-AF65-F5344CB8AC3E}">
        <p14:creationId xmlns:p14="http://schemas.microsoft.com/office/powerpoint/2010/main" val="295357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fade">
                                      <p:cBhvr>
                                        <p:cTn id="7" dur="500"/>
                                        <p:tgtEl>
                                          <p:spTgt spid="245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9383"/>
                                        </p:tgtEl>
                                        <p:attrNameLst>
                                          <p:attrName>style.visibility</p:attrName>
                                        </p:attrNameLst>
                                      </p:cBhvr>
                                      <p:to>
                                        <p:strVal val="visible"/>
                                      </p:to>
                                    </p:set>
                                    <p:animEffect transition="in" filter="fade">
                                      <p:cBhvr>
                                        <p:cTn id="10" dur="500"/>
                                        <p:tgtEl>
                                          <p:spTgt spid="2293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3"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188640"/>
            <a:ext cx="8496944" cy="720080"/>
          </a:xfrm>
        </p:spPr>
        <p:txBody>
          <a:bodyPr/>
          <a:lstStyle/>
          <a:p>
            <a:br>
              <a:rPr lang="en-US" i="1" dirty="0"/>
            </a:br>
            <a:br>
              <a:rPr lang="en-US" i="1" dirty="0"/>
            </a:br>
            <a:r>
              <a:rPr lang="en-GB" i="1" dirty="0"/>
              <a:t>Recommendations from auditors</a:t>
            </a:r>
            <a:br>
              <a:rPr lang="nb-NO" dirty="0"/>
            </a:br>
            <a:br>
              <a:rPr lang="nb-NO" dirty="0"/>
            </a:br>
            <a:endParaRPr lang="nb-NO" dirty="0"/>
          </a:p>
        </p:txBody>
      </p:sp>
      <p:sp>
        <p:nvSpPr>
          <p:cNvPr id="6" name="Rektangel 5">
            <a:extLst>
              <a:ext uri="{FF2B5EF4-FFF2-40B4-BE49-F238E27FC236}">
                <a16:creationId xmlns:a16="http://schemas.microsoft.com/office/drawing/2014/main" id="{2F430EF4-F3A4-4451-9B27-7CC9F1E5AA10}"/>
              </a:ext>
            </a:extLst>
          </p:cNvPr>
          <p:cNvSpPr/>
          <p:nvPr/>
        </p:nvSpPr>
        <p:spPr>
          <a:xfrm>
            <a:off x="107504" y="5877272"/>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
        <p:nvSpPr>
          <p:cNvPr id="7" name="Plassholder for innhold 2">
            <a:extLst>
              <a:ext uri="{FF2B5EF4-FFF2-40B4-BE49-F238E27FC236}">
                <a16:creationId xmlns:a16="http://schemas.microsoft.com/office/drawing/2014/main" id="{992FD1B2-5E09-411D-8695-ACD63ED66829}"/>
              </a:ext>
            </a:extLst>
          </p:cNvPr>
          <p:cNvSpPr txBox="1">
            <a:spLocks/>
          </p:cNvSpPr>
          <p:nvPr/>
        </p:nvSpPr>
        <p:spPr bwMode="auto">
          <a:xfrm>
            <a:off x="323528" y="1484784"/>
            <a:ext cx="8496944" cy="360040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endParaRPr lang="en-GB" sz="900" dirty="0"/>
          </a:p>
          <a:p>
            <a:pPr marL="0" indent="0">
              <a:buNone/>
            </a:pPr>
            <a:endParaRPr lang="en-GB" sz="900" dirty="0"/>
          </a:p>
          <a:p>
            <a:r>
              <a:rPr lang="en-GB" sz="3200" dirty="0"/>
              <a:t>Modification of existing protocols  </a:t>
            </a:r>
            <a:br>
              <a:rPr lang="en-GB" sz="900" dirty="0"/>
            </a:br>
            <a:endParaRPr lang="en-GB" sz="900" dirty="0"/>
          </a:p>
          <a:p>
            <a:r>
              <a:rPr lang="en-GB" sz="3200" dirty="0"/>
              <a:t>Training of maternal health providers  </a:t>
            </a:r>
            <a:br>
              <a:rPr lang="en-GB" sz="900" dirty="0"/>
            </a:br>
            <a:endParaRPr lang="en-GB" sz="900" dirty="0"/>
          </a:p>
          <a:p>
            <a:r>
              <a:rPr lang="en-GB" sz="3200" dirty="0"/>
              <a:t>Development of new protocols  </a:t>
            </a:r>
            <a:br>
              <a:rPr lang="en-GB" sz="900" dirty="0"/>
            </a:br>
            <a:endParaRPr lang="en-GB" sz="900" dirty="0"/>
          </a:p>
          <a:p>
            <a:r>
              <a:rPr lang="en-GB" sz="3200" dirty="0"/>
              <a:t>Improvement of patient education</a:t>
            </a:r>
            <a:endParaRPr lang="nb-NO" sz="3200" dirty="0"/>
          </a:p>
        </p:txBody>
      </p:sp>
    </p:spTree>
    <p:extLst>
      <p:ext uri="{BB962C8B-B14F-4D97-AF65-F5344CB8AC3E}">
        <p14:creationId xmlns:p14="http://schemas.microsoft.com/office/powerpoint/2010/main" val="135933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16632"/>
            <a:ext cx="8496944" cy="720080"/>
          </a:xfrm>
        </p:spPr>
        <p:txBody>
          <a:bodyPr/>
          <a:lstStyle/>
          <a:p>
            <a:br>
              <a:rPr lang="en-US" i="1" dirty="0"/>
            </a:br>
            <a:br>
              <a:rPr lang="en-US" i="1" dirty="0"/>
            </a:br>
            <a:br>
              <a:rPr lang="en-US" i="1" dirty="0"/>
            </a:br>
            <a:br>
              <a:rPr lang="nb-NO" dirty="0"/>
            </a:br>
            <a:br>
              <a:rPr lang="nb-NO" dirty="0"/>
            </a:br>
            <a:br>
              <a:rPr lang="nb-NO" dirty="0"/>
            </a:br>
            <a:endParaRPr lang="nb-NO" dirty="0"/>
          </a:p>
        </p:txBody>
      </p:sp>
      <p:sp>
        <p:nvSpPr>
          <p:cNvPr id="6" name="Rektangel 5">
            <a:extLst>
              <a:ext uri="{FF2B5EF4-FFF2-40B4-BE49-F238E27FC236}">
                <a16:creationId xmlns:a16="http://schemas.microsoft.com/office/drawing/2014/main" id="{2F430EF4-F3A4-4451-9B27-7CC9F1E5AA10}"/>
              </a:ext>
            </a:extLst>
          </p:cNvPr>
          <p:cNvSpPr/>
          <p:nvPr/>
        </p:nvSpPr>
        <p:spPr>
          <a:xfrm>
            <a:off x="107504" y="5877272"/>
            <a:ext cx="8928992" cy="338554"/>
          </a:xfrm>
          <a:prstGeom prst="rect">
            <a:avLst/>
          </a:prstGeom>
        </p:spPr>
        <p:txBody>
          <a:bodyPr wrap="square">
            <a:spAutoFit/>
          </a:bodyPr>
          <a:lstStyle/>
          <a:p>
            <a:r>
              <a:rPr lang="nb-NO" sz="1600" dirty="0"/>
              <a:t>UNFPA report: </a:t>
            </a:r>
            <a:r>
              <a:rPr lang="nb-NO" sz="1600" dirty="0" err="1"/>
              <a:t>Reviewing</a:t>
            </a:r>
            <a:r>
              <a:rPr lang="nb-NO" sz="1600" dirty="0"/>
              <a:t> and </a:t>
            </a:r>
            <a:r>
              <a:rPr lang="nb-NO" sz="1600" dirty="0" err="1"/>
              <a:t>determining</a:t>
            </a:r>
            <a:r>
              <a:rPr lang="nb-NO" sz="1600" dirty="0"/>
              <a:t> </a:t>
            </a:r>
            <a:r>
              <a:rPr lang="nb-NO" sz="1600" dirty="0" err="1"/>
              <a:t>reasons</a:t>
            </a:r>
            <a:r>
              <a:rPr lang="nb-NO" sz="1600" dirty="0"/>
              <a:t> for </a:t>
            </a:r>
            <a:r>
              <a:rPr lang="nb-NO" sz="1600" dirty="0" err="1"/>
              <a:t>high</a:t>
            </a:r>
            <a:r>
              <a:rPr lang="nb-NO" sz="1600" dirty="0"/>
              <a:t> rates </a:t>
            </a:r>
            <a:r>
              <a:rPr lang="nb-NO" sz="1600" dirty="0" err="1"/>
              <a:t>of</a:t>
            </a:r>
            <a:r>
              <a:rPr lang="nb-NO" sz="1600" dirty="0"/>
              <a:t> </a:t>
            </a:r>
            <a:r>
              <a:rPr lang="nb-NO" sz="1600" dirty="0" err="1"/>
              <a:t>caesarian</a:t>
            </a:r>
            <a:r>
              <a:rPr lang="nb-NO" sz="1600" dirty="0"/>
              <a:t> </a:t>
            </a:r>
            <a:r>
              <a:rPr lang="nb-NO" sz="1600" dirty="0" err="1"/>
              <a:t>sections</a:t>
            </a:r>
            <a:r>
              <a:rPr lang="nb-NO" sz="1600" dirty="0"/>
              <a:t> in Viet Nam</a:t>
            </a:r>
          </a:p>
        </p:txBody>
      </p:sp>
      <p:sp>
        <p:nvSpPr>
          <p:cNvPr id="7" name="Plassholder for innhold 2">
            <a:extLst>
              <a:ext uri="{FF2B5EF4-FFF2-40B4-BE49-F238E27FC236}">
                <a16:creationId xmlns:a16="http://schemas.microsoft.com/office/drawing/2014/main" id="{992FD1B2-5E09-411D-8695-ACD63ED66829}"/>
              </a:ext>
            </a:extLst>
          </p:cNvPr>
          <p:cNvSpPr txBox="1">
            <a:spLocks/>
          </p:cNvSpPr>
          <p:nvPr/>
        </p:nvSpPr>
        <p:spPr bwMode="auto">
          <a:xfrm>
            <a:off x="294798" y="1122122"/>
            <a:ext cx="8496944" cy="446711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200" dirty="0"/>
              <a:t>Interventions aiming to reduce overuse of C-sections</a:t>
            </a:r>
          </a:p>
          <a:p>
            <a:r>
              <a:rPr lang="en-US" sz="3200" dirty="0"/>
              <a:t>should be implemented with </a:t>
            </a:r>
            <a:r>
              <a:rPr lang="en-US" sz="3200" dirty="0" err="1"/>
              <a:t>concomittent</a:t>
            </a:r>
            <a:r>
              <a:rPr lang="en-US" sz="3200" dirty="0"/>
              <a:t> efforts to improve the quality of intrapartum care </a:t>
            </a:r>
          </a:p>
          <a:p>
            <a:r>
              <a:rPr lang="en-US" sz="3200" dirty="0"/>
              <a:t>to ensure that women who will attempt a vaginal deliver will be offered respectful care that reinforces their rights</a:t>
            </a:r>
            <a:endParaRPr lang="nb-NO" sz="3200" dirty="0"/>
          </a:p>
          <a:p>
            <a:pPr marL="0" indent="0">
              <a:buNone/>
            </a:pPr>
            <a:r>
              <a:rPr lang="en-US" dirty="0"/>
              <a:t> </a:t>
            </a:r>
            <a:endParaRPr lang="nb-NO" dirty="0"/>
          </a:p>
        </p:txBody>
      </p:sp>
      <p:sp>
        <p:nvSpPr>
          <p:cNvPr id="8" name="Tittel 1">
            <a:extLst>
              <a:ext uri="{FF2B5EF4-FFF2-40B4-BE49-F238E27FC236}">
                <a16:creationId xmlns:a16="http://schemas.microsoft.com/office/drawing/2014/main" id="{D67AD0E6-C2AB-4DD0-BDBE-1B613EDCA7A2}"/>
              </a:ext>
            </a:extLst>
          </p:cNvPr>
          <p:cNvSpPr txBox="1">
            <a:spLocks/>
          </p:cNvSpPr>
          <p:nvPr/>
        </p:nvSpPr>
        <p:spPr bwMode="auto">
          <a:xfrm>
            <a:off x="251520" y="188640"/>
            <a:ext cx="84969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a:lstStyle>
          <a:p>
            <a:br>
              <a:rPr lang="en-US" i="1" kern="0"/>
            </a:br>
            <a:br>
              <a:rPr lang="en-US" i="1" kern="0"/>
            </a:br>
            <a:r>
              <a:rPr lang="en-GB" i="1" kern="0"/>
              <a:t>Recommendations from auditors</a:t>
            </a:r>
            <a:br>
              <a:rPr lang="nb-NO" kern="0"/>
            </a:br>
            <a:br>
              <a:rPr lang="nb-NO" kern="0"/>
            </a:br>
            <a:endParaRPr lang="nb-NO" kern="0" dirty="0"/>
          </a:p>
        </p:txBody>
      </p:sp>
    </p:spTree>
    <p:extLst>
      <p:ext uri="{BB962C8B-B14F-4D97-AF65-F5344CB8AC3E}">
        <p14:creationId xmlns:p14="http://schemas.microsoft.com/office/powerpoint/2010/main" val="62358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970A14F-2F61-4264-B3AD-8A7C221421D9}"/>
              </a:ext>
            </a:extLst>
          </p:cNvPr>
          <p:cNvSpPr/>
          <p:nvPr/>
        </p:nvSpPr>
        <p:spPr>
          <a:xfrm>
            <a:off x="53752" y="116632"/>
            <a:ext cx="9036496" cy="5816977"/>
          </a:xfrm>
          <a:prstGeom prst="rect">
            <a:avLst/>
          </a:prstGeom>
        </p:spPr>
        <p:txBody>
          <a:bodyPr wrap="square">
            <a:spAutoFit/>
          </a:bodyPr>
          <a:lstStyle/>
          <a:p>
            <a:pPr algn="ctr"/>
            <a:br>
              <a:rPr lang="en-US" sz="8800" b="1" dirty="0">
                <a:solidFill>
                  <a:schemeClr val="accent1">
                    <a:lumMod val="50000"/>
                  </a:schemeClr>
                </a:solidFill>
                <a:effectLst>
                  <a:outerShdw blurRad="38100" dist="38100" dir="2700000" algn="tl">
                    <a:srgbClr val="000000">
                      <a:alpha val="43137"/>
                    </a:srgbClr>
                  </a:outerShdw>
                </a:effectLst>
              </a:rPr>
            </a:br>
            <a:r>
              <a:rPr lang="en-US" sz="8800" b="1" dirty="0">
                <a:solidFill>
                  <a:schemeClr val="accent1">
                    <a:lumMod val="50000"/>
                  </a:schemeClr>
                </a:solidFill>
                <a:effectLst>
                  <a:outerShdw blurRad="38100" dist="38100" dir="2700000" algn="tl">
                    <a:srgbClr val="000000">
                      <a:alpha val="43137"/>
                    </a:srgbClr>
                  </a:outerShdw>
                </a:effectLst>
              </a:rPr>
              <a:t>Robson classification</a:t>
            </a:r>
            <a:endParaRPr lang="nb-NO" sz="8800" dirty="0"/>
          </a:p>
          <a:p>
            <a:pPr algn="ctr"/>
            <a:r>
              <a:rPr lang="en-US" sz="8800" b="1" dirty="0">
                <a:solidFill>
                  <a:schemeClr val="accent1">
                    <a:lumMod val="50000"/>
                  </a:schemeClr>
                </a:solidFill>
                <a:effectLst>
                  <a:outerShdw blurRad="38100" dist="38100" dir="2700000" algn="tl">
                    <a:srgbClr val="000000">
                      <a:alpha val="43137"/>
                    </a:srgbClr>
                  </a:outerShdw>
                </a:effectLst>
              </a:rPr>
              <a:t> </a:t>
            </a:r>
            <a:br>
              <a:rPr lang="en-US" b="1" dirty="0">
                <a:solidFill>
                  <a:schemeClr val="accent1">
                    <a:lumMod val="50000"/>
                  </a:schemeClr>
                </a:solidFill>
                <a:effectLst>
                  <a:outerShdw blurRad="38100" dist="38100" dir="2700000" algn="tl">
                    <a:srgbClr val="000000">
                      <a:alpha val="43137"/>
                    </a:srgbClr>
                  </a:outerShdw>
                </a:effectLst>
              </a:rPr>
            </a:br>
            <a:endParaRPr lang="nb-NO" dirty="0"/>
          </a:p>
        </p:txBody>
      </p:sp>
    </p:spTree>
    <p:extLst>
      <p:ext uri="{BB962C8B-B14F-4D97-AF65-F5344CB8AC3E}">
        <p14:creationId xmlns:p14="http://schemas.microsoft.com/office/powerpoint/2010/main" val="4001446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27384"/>
            <a:ext cx="8496944" cy="1143000"/>
          </a:xfrm>
        </p:spPr>
        <p:txBody>
          <a:bodyPr/>
          <a:lstStyle/>
          <a:p>
            <a:r>
              <a:rPr lang="nb-NO" dirty="0"/>
              <a:t>The Robson </a:t>
            </a:r>
            <a:r>
              <a:rPr lang="nb-NO" dirty="0" err="1"/>
              <a:t>Classification</a:t>
            </a:r>
            <a:endParaRPr lang="nb-NO" dirty="0"/>
          </a:p>
        </p:txBody>
      </p:sp>
      <p:sp>
        <p:nvSpPr>
          <p:cNvPr id="3" name="Plassholder for innhold 2"/>
          <p:cNvSpPr>
            <a:spLocks noGrp="1"/>
          </p:cNvSpPr>
          <p:nvPr>
            <p:ph idx="1"/>
          </p:nvPr>
        </p:nvSpPr>
        <p:spPr>
          <a:xfrm>
            <a:off x="323528" y="1196752"/>
            <a:ext cx="8496944" cy="4395192"/>
          </a:xfrm>
        </p:spPr>
        <p:txBody>
          <a:bodyPr/>
          <a:lstStyle/>
          <a:p>
            <a:pPr marL="0" indent="0">
              <a:buNone/>
            </a:pPr>
            <a:r>
              <a:rPr lang="en-US" sz="2000" dirty="0"/>
              <a:t>WHO expects that the use of the Robson Classification will help health care facilities to:</a:t>
            </a:r>
          </a:p>
          <a:p>
            <a:r>
              <a:rPr lang="en-US" sz="2000" dirty="0"/>
              <a:t>Identify and analyze the groups of women which contribute most and least to overall CS rates. </a:t>
            </a:r>
          </a:p>
          <a:p>
            <a:r>
              <a:rPr lang="en-US" sz="2000" dirty="0"/>
              <a:t>Compare practice in these groups of women with other units who have more desirable results and consider changes in practice.</a:t>
            </a:r>
          </a:p>
          <a:p>
            <a:r>
              <a:rPr lang="en-US" sz="2000" dirty="0"/>
              <a:t>Assess the effectiveness of strategies or interventions targeted at optimizing the use of CS.</a:t>
            </a:r>
          </a:p>
          <a:p>
            <a:r>
              <a:rPr lang="en-US" sz="2000" dirty="0"/>
              <a:t>Assess the quality of care and of clinical management practices by analyzing outcomes by groups of women. </a:t>
            </a:r>
          </a:p>
          <a:p>
            <a:r>
              <a:rPr lang="en-US" sz="2000" dirty="0"/>
              <a:t>Assess the quality of the data collected and raise staff awareness about the importance of this data, interpretation and use.</a:t>
            </a:r>
          </a:p>
          <a:p>
            <a:endParaRPr lang="nb-NO" dirty="0"/>
          </a:p>
        </p:txBody>
      </p:sp>
      <p:sp>
        <p:nvSpPr>
          <p:cNvPr id="5" name="Rektangel 4">
            <a:extLst>
              <a:ext uri="{FF2B5EF4-FFF2-40B4-BE49-F238E27FC236}">
                <a16:creationId xmlns:a16="http://schemas.microsoft.com/office/drawing/2014/main" id="{13179FBF-7411-42F9-944D-94B3B5C0C5EA}"/>
              </a:ext>
            </a:extLst>
          </p:cNvPr>
          <p:cNvSpPr/>
          <p:nvPr/>
        </p:nvSpPr>
        <p:spPr>
          <a:xfrm>
            <a:off x="107504" y="5877272"/>
            <a:ext cx="8712968" cy="307777"/>
          </a:xfrm>
          <a:prstGeom prst="rect">
            <a:avLst/>
          </a:prstGeom>
        </p:spPr>
        <p:txBody>
          <a:bodyPr wrap="square">
            <a:spAutoFit/>
          </a:bodyPr>
          <a:lstStyle/>
          <a:p>
            <a:pPr algn="ctr"/>
            <a:r>
              <a:rPr lang="nb-NO" sz="1400" dirty="0">
                <a:latin typeface="UniSansBook"/>
              </a:rPr>
              <a:t>WHO 2017 </a:t>
            </a:r>
            <a:r>
              <a:rPr lang="nb-NO" sz="1400" dirty="0"/>
              <a:t>Robson </a:t>
            </a:r>
            <a:r>
              <a:rPr lang="nb-NO" sz="1400" dirty="0" err="1"/>
              <a:t>Classification</a:t>
            </a:r>
            <a:r>
              <a:rPr lang="nb-NO" sz="1400" dirty="0"/>
              <a:t>: </a:t>
            </a:r>
            <a:r>
              <a:rPr lang="nb-NO" sz="1400" dirty="0" err="1"/>
              <a:t>Implementation</a:t>
            </a:r>
            <a:r>
              <a:rPr lang="nb-NO" sz="1400" dirty="0"/>
              <a:t> Manual</a:t>
            </a:r>
            <a:r>
              <a:rPr lang="nb-NO" sz="1400" dirty="0">
                <a:latin typeface="UniSansBook"/>
              </a:rPr>
              <a:t> </a:t>
            </a:r>
            <a:endParaRPr lang="nb-NO" sz="1400" dirty="0"/>
          </a:p>
        </p:txBody>
      </p:sp>
    </p:spTree>
    <p:extLst>
      <p:ext uri="{BB962C8B-B14F-4D97-AF65-F5344CB8AC3E}">
        <p14:creationId xmlns:p14="http://schemas.microsoft.com/office/powerpoint/2010/main" val="202094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9088A6E-C647-4E56-80AC-579B350BA130}"/>
              </a:ext>
            </a:extLst>
          </p:cNvPr>
          <p:cNvPicPr>
            <a:picLocks noChangeAspect="1"/>
          </p:cNvPicPr>
          <p:nvPr/>
        </p:nvPicPr>
        <p:blipFill rotWithShape="1">
          <a:blip r:embed="rId2"/>
          <a:srcRect l="20863" t="17801" r="22437" b="6600"/>
          <a:stretch/>
        </p:blipFill>
        <p:spPr>
          <a:xfrm>
            <a:off x="611560" y="116632"/>
            <a:ext cx="8088898" cy="6066673"/>
          </a:xfrm>
          <a:prstGeom prst="rect">
            <a:avLst/>
          </a:prstGeom>
          <a:ln>
            <a:solidFill>
              <a:schemeClr val="tx1"/>
            </a:solidFill>
          </a:ln>
        </p:spPr>
      </p:pic>
    </p:spTree>
    <p:extLst>
      <p:ext uri="{BB962C8B-B14F-4D97-AF65-F5344CB8AC3E}">
        <p14:creationId xmlns:p14="http://schemas.microsoft.com/office/powerpoint/2010/main" val="2322897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i="1" dirty="0"/>
              <a:t>	</a:t>
            </a:r>
          </a:p>
        </p:txBody>
      </p:sp>
      <p:sp>
        <p:nvSpPr>
          <p:cNvPr id="3" name="Plassholder for innhold 2"/>
          <p:cNvSpPr>
            <a:spLocks noGrp="1"/>
          </p:cNvSpPr>
          <p:nvPr>
            <p:ph idx="1"/>
          </p:nvPr>
        </p:nvSpPr>
        <p:spPr>
          <a:xfrm>
            <a:off x="475928" y="2276872"/>
            <a:ext cx="8344544" cy="3384376"/>
          </a:xfrm>
        </p:spPr>
        <p:txBody>
          <a:bodyPr/>
          <a:lstStyle/>
          <a:p>
            <a:pPr marL="0" indent="0">
              <a:buNone/>
            </a:pPr>
            <a:r>
              <a:rPr lang="en-US" dirty="0"/>
              <a:t>“YOU </a:t>
            </a:r>
            <a:r>
              <a:rPr lang="en-US" b="1" dirty="0"/>
              <a:t>DO NOT </a:t>
            </a:r>
            <a:r>
              <a:rPr lang="en-US" dirty="0"/>
              <a:t>NEED A TEAM OF INFORMATION SPECIALIST”</a:t>
            </a:r>
            <a:endParaRPr lang="nb-NO" dirty="0"/>
          </a:p>
          <a:p>
            <a:r>
              <a:rPr lang="en-US" sz="2000" dirty="0"/>
              <a:t>Simply: Going manually through each patient record looking for the core variables</a:t>
            </a:r>
          </a:p>
          <a:p>
            <a:pPr lvl="1"/>
            <a:r>
              <a:rPr lang="en-US" sz="1800" dirty="0"/>
              <a:t>Note the number of the Robson group in the record</a:t>
            </a:r>
            <a:endParaRPr lang="nb-NO" sz="1800" dirty="0"/>
          </a:p>
          <a:p>
            <a:r>
              <a:rPr lang="en-US" sz="2000" dirty="0"/>
              <a:t>Complex: Team of information specialists to create a software which picks the core variables in the electronic patient record</a:t>
            </a:r>
          </a:p>
          <a:p>
            <a:pPr lvl="1"/>
            <a:r>
              <a:rPr lang="en-US" sz="1800" dirty="0"/>
              <a:t>Automatically assigns the specific Robson group to each record</a:t>
            </a:r>
            <a:endParaRPr lang="nb-NO" dirty="0"/>
          </a:p>
          <a:p>
            <a:r>
              <a:rPr lang="nb-NO" sz="2000" dirty="0" err="1"/>
              <a:t>Use</a:t>
            </a:r>
            <a:r>
              <a:rPr lang="nb-NO" sz="2000" dirty="0"/>
              <a:t> </a:t>
            </a:r>
            <a:r>
              <a:rPr lang="nb-NO" sz="2000" dirty="0" err="1"/>
              <a:t>the</a:t>
            </a:r>
            <a:r>
              <a:rPr lang="nb-NO" sz="2000" dirty="0"/>
              <a:t> </a:t>
            </a:r>
            <a:r>
              <a:rPr lang="nb-NO" sz="2000" dirty="0" err="1"/>
              <a:t>flow</a:t>
            </a:r>
            <a:r>
              <a:rPr lang="nb-NO" sz="2000" dirty="0"/>
              <a:t> </a:t>
            </a:r>
            <a:r>
              <a:rPr lang="nb-NO" sz="2000" dirty="0" err="1"/>
              <a:t>chart</a:t>
            </a:r>
            <a:endParaRPr lang="en-US" sz="2000" dirty="0"/>
          </a:p>
        </p:txBody>
      </p:sp>
      <p:sp>
        <p:nvSpPr>
          <p:cNvPr id="5" name="Rektangel 4">
            <a:extLst>
              <a:ext uri="{FF2B5EF4-FFF2-40B4-BE49-F238E27FC236}">
                <a16:creationId xmlns:a16="http://schemas.microsoft.com/office/drawing/2014/main" id="{9C665CCB-7162-4D64-A426-A771FF4E5706}"/>
              </a:ext>
            </a:extLst>
          </p:cNvPr>
          <p:cNvSpPr/>
          <p:nvPr/>
        </p:nvSpPr>
        <p:spPr>
          <a:xfrm>
            <a:off x="107504" y="5877272"/>
            <a:ext cx="8712968" cy="307777"/>
          </a:xfrm>
          <a:prstGeom prst="rect">
            <a:avLst/>
          </a:prstGeom>
        </p:spPr>
        <p:txBody>
          <a:bodyPr wrap="square">
            <a:spAutoFit/>
          </a:bodyPr>
          <a:lstStyle/>
          <a:p>
            <a:pPr algn="ctr"/>
            <a:r>
              <a:rPr lang="nb-NO" sz="1400" dirty="0">
                <a:latin typeface="UniSansBook"/>
              </a:rPr>
              <a:t>WHO 2017 </a:t>
            </a:r>
            <a:r>
              <a:rPr lang="nb-NO" sz="1400" dirty="0"/>
              <a:t>Robson </a:t>
            </a:r>
            <a:r>
              <a:rPr lang="nb-NO" sz="1400" dirty="0" err="1"/>
              <a:t>Classification</a:t>
            </a:r>
            <a:r>
              <a:rPr lang="nb-NO" sz="1400" dirty="0"/>
              <a:t>: </a:t>
            </a:r>
            <a:r>
              <a:rPr lang="nb-NO" sz="1400" dirty="0" err="1"/>
              <a:t>Implementation</a:t>
            </a:r>
            <a:r>
              <a:rPr lang="nb-NO" sz="1400" dirty="0"/>
              <a:t> Manual</a:t>
            </a:r>
            <a:r>
              <a:rPr lang="nb-NO" sz="1400" dirty="0">
                <a:latin typeface="UniSansBook"/>
              </a:rPr>
              <a:t> </a:t>
            </a:r>
            <a:endParaRPr lang="nb-NO" sz="1400" dirty="0"/>
          </a:p>
        </p:txBody>
      </p:sp>
      <p:pic>
        <p:nvPicPr>
          <p:cNvPr id="4" name="Bilde 3">
            <a:extLst>
              <a:ext uri="{FF2B5EF4-FFF2-40B4-BE49-F238E27FC236}">
                <a16:creationId xmlns:a16="http://schemas.microsoft.com/office/drawing/2014/main" id="{C816013E-6DA7-4578-8051-D0F14F90FA58}"/>
              </a:ext>
            </a:extLst>
          </p:cNvPr>
          <p:cNvPicPr>
            <a:picLocks noChangeAspect="1"/>
          </p:cNvPicPr>
          <p:nvPr/>
        </p:nvPicPr>
        <p:blipFill rotWithShape="1">
          <a:blip r:embed="rId2"/>
          <a:srcRect l="21262" t="22345" r="23613" b="11856"/>
          <a:stretch/>
        </p:blipFill>
        <p:spPr>
          <a:xfrm>
            <a:off x="6516216" y="941472"/>
            <a:ext cx="1875740" cy="1259426"/>
          </a:xfrm>
          <a:prstGeom prst="rect">
            <a:avLst/>
          </a:prstGeom>
        </p:spPr>
      </p:pic>
      <p:sp>
        <p:nvSpPr>
          <p:cNvPr id="6" name="Tittel 1">
            <a:extLst>
              <a:ext uri="{FF2B5EF4-FFF2-40B4-BE49-F238E27FC236}">
                <a16:creationId xmlns:a16="http://schemas.microsoft.com/office/drawing/2014/main" id="{879F2658-61C7-43AA-8934-BCD916F3CDF9}"/>
              </a:ext>
            </a:extLst>
          </p:cNvPr>
          <p:cNvSpPr txBox="1">
            <a:spLocks/>
          </p:cNvSpPr>
          <p:nvPr/>
        </p:nvSpPr>
        <p:spPr bwMode="auto">
          <a:xfrm>
            <a:off x="399728" y="292965"/>
            <a:ext cx="84969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a:lstStyle>
          <a:p>
            <a:r>
              <a:rPr lang="nb-NO" kern="0" dirty="0" err="1"/>
              <a:t>Ways</a:t>
            </a:r>
            <a:r>
              <a:rPr lang="nb-NO" kern="0" dirty="0"/>
              <a:t> </a:t>
            </a:r>
            <a:r>
              <a:rPr lang="nb-NO" kern="0" dirty="0" err="1"/>
              <a:t>of</a:t>
            </a:r>
            <a:r>
              <a:rPr lang="nb-NO" kern="0" dirty="0"/>
              <a:t> </a:t>
            </a:r>
            <a:r>
              <a:rPr lang="nb-NO" kern="0" dirty="0" err="1"/>
              <a:t>classifying</a:t>
            </a:r>
            <a:r>
              <a:rPr lang="nb-NO" kern="0" dirty="0"/>
              <a:t> </a:t>
            </a:r>
            <a:r>
              <a:rPr lang="nb-NO" kern="0" dirty="0" err="1"/>
              <a:t>women</a:t>
            </a:r>
            <a:r>
              <a:rPr lang="nb-NO" kern="0" dirty="0"/>
              <a:t> in </a:t>
            </a:r>
            <a:r>
              <a:rPr lang="nb-NO" kern="0" dirty="0" err="1"/>
              <a:t>the</a:t>
            </a:r>
            <a:r>
              <a:rPr lang="nb-NO" kern="0" dirty="0"/>
              <a:t> Robson </a:t>
            </a:r>
            <a:r>
              <a:rPr lang="nb-NO" kern="0" dirty="0" err="1"/>
              <a:t>groups</a:t>
            </a:r>
            <a:r>
              <a:rPr lang="nb-NO" kern="0" dirty="0"/>
              <a:t>	</a:t>
            </a:r>
          </a:p>
        </p:txBody>
      </p:sp>
    </p:spTree>
    <p:extLst>
      <p:ext uri="{BB962C8B-B14F-4D97-AF65-F5344CB8AC3E}">
        <p14:creationId xmlns:p14="http://schemas.microsoft.com/office/powerpoint/2010/main" val="370417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i="1" dirty="0"/>
              <a:t>	</a:t>
            </a:r>
          </a:p>
        </p:txBody>
      </p:sp>
      <p:sp>
        <p:nvSpPr>
          <p:cNvPr id="5" name="Rektangel 4">
            <a:extLst>
              <a:ext uri="{FF2B5EF4-FFF2-40B4-BE49-F238E27FC236}">
                <a16:creationId xmlns:a16="http://schemas.microsoft.com/office/drawing/2014/main" id="{9C665CCB-7162-4D64-A426-A771FF4E5706}"/>
              </a:ext>
            </a:extLst>
          </p:cNvPr>
          <p:cNvSpPr/>
          <p:nvPr/>
        </p:nvSpPr>
        <p:spPr>
          <a:xfrm>
            <a:off x="107504" y="5877272"/>
            <a:ext cx="8712968" cy="307777"/>
          </a:xfrm>
          <a:prstGeom prst="rect">
            <a:avLst/>
          </a:prstGeom>
        </p:spPr>
        <p:txBody>
          <a:bodyPr wrap="square">
            <a:spAutoFit/>
          </a:bodyPr>
          <a:lstStyle/>
          <a:p>
            <a:pPr algn="ctr"/>
            <a:r>
              <a:rPr lang="nb-NO" sz="1400" dirty="0">
                <a:latin typeface="UniSansBook"/>
              </a:rPr>
              <a:t>WHO 2017 </a:t>
            </a:r>
            <a:r>
              <a:rPr lang="nb-NO" sz="1400" dirty="0"/>
              <a:t>Robson </a:t>
            </a:r>
            <a:r>
              <a:rPr lang="nb-NO" sz="1400" dirty="0" err="1"/>
              <a:t>Classification</a:t>
            </a:r>
            <a:r>
              <a:rPr lang="nb-NO" sz="1400" dirty="0"/>
              <a:t>: </a:t>
            </a:r>
            <a:r>
              <a:rPr lang="nb-NO" sz="1400" dirty="0" err="1"/>
              <a:t>Implementation</a:t>
            </a:r>
            <a:r>
              <a:rPr lang="nb-NO" sz="1400" dirty="0"/>
              <a:t> Manual</a:t>
            </a:r>
            <a:r>
              <a:rPr lang="nb-NO" sz="1400" dirty="0">
                <a:latin typeface="UniSansBook"/>
              </a:rPr>
              <a:t> </a:t>
            </a:r>
            <a:endParaRPr lang="nb-NO" sz="1400" dirty="0"/>
          </a:p>
        </p:txBody>
      </p:sp>
      <p:sp>
        <p:nvSpPr>
          <p:cNvPr id="7" name="Tittel 1">
            <a:extLst>
              <a:ext uri="{FF2B5EF4-FFF2-40B4-BE49-F238E27FC236}">
                <a16:creationId xmlns:a16="http://schemas.microsoft.com/office/drawing/2014/main" id="{C7F9D74B-E031-4BE9-8FD1-618167EB933C}"/>
              </a:ext>
            </a:extLst>
          </p:cNvPr>
          <p:cNvSpPr txBox="1">
            <a:spLocks/>
          </p:cNvSpPr>
          <p:nvPr/>
        </p:nvSpPr>
        <p:spPr bwMode="auto">
          <a:xfrm>
            <a:off x="137132" y="2857500"/>
            <a:ext cx="159949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a:lstStyle>
          <a:p>
            <a:r>
              <a:rPr lang="nb-NO" i="1" dirty="0" err="1"/>
              <a:t>Flow</a:t>
            </a:r>
            <a:r>
              <a:rPr lang="nb-NO" i="1" dirty="0"/>
              <a:t> </a:t>
            </a:r>
          </a:p>
          <a:p>
            <a:r>
              <a:rPr lang="nb-NO" i="1" dirty="0" err="1"/>
              <a:t>chart</a:t>
            </a:r>
            <a:r>
              <a:rPr lang="nb-NO" i="1" dirty="0"/>
              <a:t> </a:t>
            </a:r>
            <a:r>
              <a:rPr lang="nb-NO" kern="0" dirty="0"/>
              <a:t>	</a:t>
            </a:r>
          </a:p>
        </p:txBody>
      </p:sp>
      <p:pic>
        <p:nvPicPr>
          <p:cNvPr id="4" name="Bilde 3">
            <a:extLst>
              <a:ext uri="{FF2B5EF4-FFF2-40B4-BE49-F238E27FC236}">
                <a16:creationId xmlns:a16="http://schemas.microsoft.com/office/drawing/2014/main" id="{468C4290-CF89-494C-B1D9-57DB0121D51B}"/>
              </a:ext>
            </a:extLst>
          </p:cNvPr>
          <p:cNvPicPr>
            <a:picLocks noChangeAspect="1"/>
          </p:cNvPicPr>
          <p:nvPr/>
        </p:nvPicPr>
        <p:blipFill rotWithShape="1">
          <a:blip r:embed="rId2"/>
          <a:srcRect l="20075" t="16223" r="22438" b="5201"/>
          <a:stretch/>
        </p:blipFill>
        <p:spPr>
          <a:xfrm>
            <a:off x="1493691" y="116633"/>
            <a:ext cx="7398789" cy="5688632"/>
          </a:xfrm>
          <a:prstGeom prst="rect">
            <a:avLst/>
          </a:prstGeom>
        </p:spPr>
      </p:pic>
    </p:spTree>
    <p:extLst>
      <p:ext uri="{BB962C8B-B14F-4D97-AF65-F5344CB8AC3E}">
        <p14:creationId xmlns:p14="http://schemas.microsoft.com/office/powerpoint/2010/main" val="3222752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665CCB-7162-4D64-A426-A771FF4E5706}"/>
              </a:ext>
            </a:extLst>
          </p:cNvPr>
          <p:cNvSpPr/>
          <p:nvPr/>
        </p:nvSpPr>
        <p:spPr>
          <a:xfrm>
            <a:off x="107504" y="5877272"/>
            <a:ext cx="8712968" cy="307777"/>
          </a:xfrm>
          <a:prstGeom prst="rect">
            <a:avLst/>
          </a:prstGeom>
        </p:spPr>
        <p:txBody>
          <a:bodyPr wrap="square">
            <a:spAutoFit/>
          </a:bodyPr>
          <a:lstStyle/>
          <a:p>
            <a:pPr algn="ctr"/>
            <a:r>
              <a:rPr lang="nb-NO" sz="1400" dirty="0">
                <a:latin typeface="UniSansBook"/>
              </a:rPr>
              <a:t>WHO 2017 </a:t>
            </a:r>
            <a:r>
              <a:rPr lang="nb-NO" sz="1400" dirty="0"/>
              <a:t>Robson </a:t>
            </a:r>
            <a:r>
              <a:rPr lang="nb-NO" sz="1400" dirty="0" err="1"/>
              <a:t>Classification</a:t>
            </a:r>
            <a:r>
              <a:rPr lang="nb-NO" sz="1400" dirty="0"/>
              <a:t>: </a:t>
            </a:r>
            <a:r>
              <a:rPr lang="nb-NO" sz="1400" dirty="0" err="1"/>
              <a:t>Implementation</a:t>
            </a:r>
            <a:r>
              <a:rPr lang="nb-NO" sz="1400" dirty="0"/>
              <a:t> Manual</a:t>
            </a:r>
            <a:r>
              <a:rPr lang="nb-NO" sz="1400" dirty="0">
                <a:latin typeface="UniSansBook"/>
              </a:rPr>
              <a:t> </a:t>
            </a:r>
            <a:endParaRPr lang="nb-NO" sz="1400" dirty="0"/>
          </a:p>
        </p:txBody>
      </p:sp>
      <p:sp>
        <p:nvSpPr>
          <p:cNvPr id="7" name="Tittel 1">
            <a:extLst>
              <a:ext uri="{FF2B5EF4-FFF2-40B4-BE49-F238E27FC236}">
                <a16:creationId xmlns:a16="http://schemas.microsoft.com/office/drawing/2014/main" id="{C7F9D74B-E031-4BE9-8FD1-618167EB933C}"/>
              </a:ext>
            </a:extLst>
          </p:cNvPr>
          <p:cNvSpPr txBox="1">
            <a:spLocks/>
          </p:cNvSpPr>
          <p:nvPr/>
        </p:nvSpPr>
        <p:spPr bwMode="auto">
          <a:xfrm>
            <a:off x="258708" y="27795"/>
            <a:ext cx="841774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a:lstStyle>
          <a:p>
            <a:r>
              <a:rPr lang="nb-NO" i="1" dirty="0" err="1"/>
              <a:t>Standarized</a:t>
            </a:r>
            <a:r>
              <a:rPr lang="nb-NO" i="1" dirty="0"/>
              <a:t> </a:t>
            </a:r>
            <a:r>
              <a:rPr lang="nb-NO" i="1" dirty="0" err="1"/>
              <a:t>reporting</a:t>
            </a:r>
            <a:r>
              <a:rPr lang="nb-NO" i="1" dirty="0"/>
              <a:t> </a:t>
            </a:r>
            <a:endParaRPr lang="nb-NO" kern="0" dirty="0"/>
          </a:p>
        </p:txBody>
      </p:sp>
      <p:pic>
        <p:nvPicPr>
          <p:cNvPr id="9" name="Bilde 8">
            <a:extLst>
              <a:ext uri="{FF2B5EF4-FFF2-40B4-BE49-F238E27FC236}">
                <a16:creationId xmlns:a16="http://schemas.microsoft.com/office/drawing/2014/main" id="{05942F33-CA59-4201-A5FE-120AEE35D395}"/>
              </a:ext>
            </a:extLst>
          </p:cNvPr>
          <p:cNvPicPr>
            <a:picLocks noChangeAspect="1"/>
          </p:cNvPicPr>
          <p:nvPr/>
        </p:nvPicPr>
        <p:blipFill rotWithShape="1">
          <a:blip r:embed="rId2"/>
          <a:srcRect l="22789" t="27009" r="22771" b="9970"/>
          <a:stretch/>
        </p:blipFill>
        <p:spPr>
          <a:xfrm>
            <a:off x="725876" y="1075262"/>
            <a:ext cx="7374516" cy="4802010"/>
          </a:xfrm>
          <a:prstGeom prst="rect">
            <a:avLst/>
          </a:prstGeom>
        </p:spPr>
      </p:pic>
    </p:spTree>
    <p:extLst>
      <p:ext uri="{BB962C8B-B14F-4D97-AF65-F5344CB8AC3E}">
        <p14:creationId xmlns:p14="http://schemas.microsoft.com/office/powerpoint/2010/main" val="4228177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i="1" dirty="0"/>
              <a:t>	</a:t>
            </a:r>
          </a:p>
        </p:txBody>
      </p:sp>
      <p:sp>
        <p:nvSpPr>
          <p:cNvPr id="5" name="Rektangel 4">
            <a:extLst>
              <a:ext uri="{FF2B5EF4-FFF2-40B4-BE49-F238E27FC236}">
                <a16:creationId xmlns:a16="http://schemas.microsoft.com/office/drawing/2014/main" id="{9C665CCB-7162-4D64-A426-A771FF4E5706}"/>
              </a:ext>
            </a:extLst>
          </p:cNvPr>
          <p:cNvSpPr/>
          <p:nvPr/>
        </p:nvSpPr>
        <p:spPr>
          <a:xfrm>
            <a:off x="107504" y="5877272"/>
            <a:ext cx="8712968" cy="307777"/>
          </a:xfrm>
          <a:prstGeom prst="rect">
            <a:avLst/>
          </a:prstGeom>
        </p:spPr>
        <p:txBody>
          <a:bodyPr wrap="square">
            <a:spAutoFit/>
          </a:bodyPr>
          <a:lstStyle/>
          <a:p>
            <a:pPr algn="ctr"/>
            <a:r>
              <a:rPr lang="nb-NO" sz="1400" dirty="0">
                <a:latin typeface="UniSansBook"/>
              </a:rPr>
              <a:t>WHO 2017 </a:t>
            </a:r>
            <a:r>
              <a:rPr lang="nb-NO" sz="1400" dirty="0"/>
              <a:t>Robson </a:t>
            </a:r>
            <a:r>
              <a:rPr lang="nb-NO" sz="1400" dirty="0" err="1"/>
              <a:t>Classification</a:t>
            </a:r>
            <a:r>
              <a:rPr lang="nb-NO" sz="1400" dirty="0"/>
              <a:t>: </a:t>
            </a:r>
            <a:r>
              <a:rPr lang="nb-NO" sz="1400" dirty="0" err="1"/>
              <a:t>Implementation</a:t>
            </a:r>
            <a:r>
              <a:rPr lang="nb-NO" sz="1400" dirty="0"/>
              <a:t> Manual</a:t>
            </a:r>
            <a:r>
              <a:rPr lang="nb-NO" sz="1400" dirty="0">
                <a:latin typeface="UniSansBook"/>
              </a:rPr>
              <a:t> </a:t>
            </a:r>
            <a:endParaRPr lang="nb-NO" sz="1400" dirty="0"/>
          </a:p>
        </p:txBody>
      </p:sp>
      <p:sp>
        <p:nvSpPr>
          <p:cNvPr id="7" name="Tittel 1">
            <a:extLst>
              <a:ext uri="{FF2B5EF4-FFF2-40B4-BE49-F238E27FC236}">
                <a16:creationId xmlns:a16="http://schemas.microsoft.com/office/drawing/2014/main" id="{C7F9D74B-E031-4BE9-8FD1-618167EB933C}"/>
              </a:ext>
            </a:extLst>
          </p:cNvPr>
          <p:cNvSpPr txBox="1">
            <a:spLocks/>
          </p:cNvSpPr>
          <p:nvPr/>
        </p:nvSpPr>
        <p:spPr bwMode="auto">
          <a:xfrm>
            <a:off x="107504" y="400689"/>
            <a:ext cx="784887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a:lstStyle>
          <a:p>
            <a:r>
              <a:rPr lang="nb-NO" i="1" dirty="0" err="1"/>
              <a:t>Interpretation</a:t>
            </a:r>
            <a:endParaRPr lang="nb-NO" i="1" dirty="0"/>
          </a:p>
        </p:txBody>
      </p:sp>
      <p:sp>
        <p:nvSpPr>
          <p:cNvPr id="3" name="Rektangel 2">
            <a:extLst>
              <a:ext uri="{FF2B5EF4-FFF2-40B4-BE49-F238E27FC236}">
                <a16:creationId xmlns:a16="http://schemas.microsoft.com/office/drawing/2014/main" id="{FA88D7AA-DBD7-4A2A-B1B9-DB7BE34722E4}"/>
              </a:ext>
            </a:extLst>
          </p:cNvPr>
          <p:cNvSpPr/>
          <p:nvPr/>
        </p:nvSpPr>
        <p:spPr>
          <a:xfrm>
            <a:off x="467544" y="1322765"/>
            <a:ext cx="7920880" cy="1077218"/>
          </a:xfrm>
          <a:prstGeom prst="rect">
            <a:avLst/>
          </a:prstGeom>
          <a:ln>
            <a:solidFill>
              <a:schemeClr val="tx1"/>
            </a:solidFill>
          </a:ln>
        </p:spPr>
        <p:txBody>
          <a:bodyPr wrap="square">
            <a:spAutoFit/>
          </a:bodyPr>
          <a:lstStyle/>
          <a:p>
            <a:r>
              <a:rPr lang="en-US" sz="3200" dirty="0">
                <a:solidFill>
                  <a:srgbClr val="000000"/>
                </a:solidFill>
                <a:latin typeface="UniSansBold"/>
              </a:rPr>
              <a:t>The Robson Classification - a tool to </a:t>
            </a:r>
            <a:r>
              <a:rPr lang="en-US" sz="3200" b="1" dirty="0">
                <a:solidFill>
                  <a:srgbClr val="000000"/>
                </a:solidFill>
                <a:latin typeface="UniSansBold"/>
              </a:rPr>
              <a:t>judge care </a:t>
            </a:r>
            <a:br>
              <a:rPr lang="en-US" sz="3200" b="1" dirty="0">
                <a:solidFill>
                  <a:srgbClr val="000000"/>
                </a:solidFill>
                <a:latin typeface="UniSansBold"/>
              </a:rPr>
            </a:br>
            <a:r>
              <a:rPr lang="en-US" sz="3200" dirty="0">
                <a:solidFill>
                  <a:srgbClr val="000000"/>
                </a:solidFill>
                <a:latin typeface="UniSansBold"/>
              </a:rPr>
              <a:t>rather than to recommend care</a:t>
            </a:r>
            <a:r>
              <a:rPr lang="en-US" sz="3200" dirty="0">
                <a:solidFill>
                  <a:srgbClr val="000000"/>
                </a:solidFill>
                <a:latin typeface="UniSansBook"/>
              </a:rPr>
              <a:t> </a:t>
            </a:r>
            <a:endParaRPr lang="nb-NO" sz="3200" dirty="0"/>
          </a:p>
        </p:txBody>
      </p:sp>
      <p:sp>
        <p:nvSpPr>
          <p:cNvPr id="4" name="Rektangel 3">
            <a:extLst>
              <a:ext uri="{FF2B5EF4-FFF2-40B4-BE49-F238E27FC236}">
                <a16:creationId xmlns:a16="http://schemas.microsoft.com/office/drawing/2014/main" id="{9BA07010-CAAF-45A1-BC66-06EE56262B49}"/>
              </a:ext>
            </a:extLst>
          </p:cNvPr>
          <p:cNvSpPr/>
          <p:nvPr/>
        </p:nvSpPr>
        <p:spPr>
          <a:xfrm>
            <a:off x="354368" y="2646713"/>
            <a:ext cx="8496944" cy="3170099"/>
          </a:xfrm>
          <a:prstGeom prst="rect">
            <a:avLst/>
          </a:prstGeom>
        </p:spPr>
        <p:txBody>
          <a:bodyPr wrap="square">
            <a:spAutoFit/>
          </a:bodyPr>
          <a:lstStyle/>
          <a:p>
            <a:pPr marR="42410"/>
            <a:r>
              <a:rPr lang="en-US" sz="2800" dirty="0">
                <a:latin typeface="UniSansBook"/>
              </a:rPr>
              <a:t>The interpretation of the Robson Classification Report Table can lead to insights into: </a:t>
            </a:r>
          </a:p>
          <a:p>
            <a:pPr marL="342900" marR="42410" indent="-342900">
              <a:buFont typeface="Arial" panose="020B0604020202020204" pitchFamily="34" charset="0"/>
              <a:buChar char="•"/>
            </a:pPr>
            <a:r>
              <a:rPr lang="en-US" sz="2400" dirty="0">
                <a:latin typeface="UniSansBook"/>
              </a:rPr>
              <a:t>the quality of data collection </a:t>
            </a:r>
          </a:p>
          <a:p>
            <a:pPr marL="342900" marR="42410" indent="-342900">
              <a:buFont typeface="Arial" panose="020B0604020202020204" pitchFamily="34" charset="0"/>
              <a:buChar char="•"/>
            </a:pPr>
            <a:r>
              <a:rPr lang="en-US" sz="2400" dirty="0">
                <a:latin typeface="UniSansBook"/>
              </a:rPr>
              <a:t>the type of population served by the hospital</a:t>
            </a:r>
          </a:p>
          <a:p>
            <a:pPr marL="342900" marR="42410" indent="-342900">
              <a:buFont typeface="Arial" panose="020B0604020202020204" pitchFamily="34" charset="0"/>
              <a:buChar char="•"/>
            </a:pPr>
            <a:r>
              <a:rPr lang="en-US" sz="2400" dirty="0">
                <a:latin typeface="UniSansBook"/>
              </a:rPr>
              <a:t>the CS rates of each group </a:t>
            </a:r>
          </a:p>
          <a:p>
            <a:pPr marL="342900" marR="42410" indent="-342900">
              <a:buFont typeface="Arial" panose="020B0604020202020204" pitchFamily="34" charset="0"/>
              <a:buChar char="•"/>
            </a:pPr>
            <a:r>
              <a:rPr lang="en-US" sz="2400" dirty="0">
                <a:latin typeface="UniSansBook"/>
              </a:rPr>
              <a:t>how each of the individual 10 groups contributes to the overall rate of CS in your setting</a:t>
            </a:r>
          </a:p>
          <a:p>
            <a:pPr marL="342900" marR="42410" indent="-342900">
              <a:buFont typeface="Arial" panose="020B0604020202020204" pitchFamily="34" charset="0"/>
              <a:buChar char="•"/>
            </a:pPr>
            <a:r>
              <a:rPr lang="en-US" sz="2400" dirty="0">
                <a:latin typeface="UniSansBook"/>
              </a:rPr>
              <a:t>the overall philosophy of care of in a maternity unit </a:t>
            </a:r>
            <a:endParaRPr lang="nb-NO" sz="2400" dirty="0"/>
          </a:p>
        </p:txBody>
      </p:sp>
    </p:spTree>
    <p:extLst>
      <p:ext uri="{BB962C8B-B14F-4D97-AF65-F5344CB8AC3E}">
        <p14:creationId xmlns:p14="http://schemas.microsoft.com/office/powerpoint/2010/main" val="386986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i="1" dirty="0"/>
              <a:t>	</a:t>
            </a:r>
          </a:p>
        </p:txBody>
      </p:sp>
      <p:sp>
        <p:nvSpPr>
          <p:cNvPr id="3" name="Plassholder for innhold 2"/>
          <p:cNvSpPr>
            <a:spLocks noGrp="1"/>
          </p:cNvSpPr>
          <p:nvPr>
            <p:ph idx="1"/>
          </p:nvPr>
        </p:nvSpPr>
        <p:spPr>
          <a:xfrm>
            <a:off x="467544" y="1986136"/>
            <a:ext cx="7992888" cy="3675112"/>
          </a:xfrm>
        </p:spPr>
        <p:txBody>
          <a:bodyPr/>
          <a:lstStyle/>
          <a:p>
            <a:pPr marL="0" indent="0">
              <a:buNone/>
            </a:pPr>
            <a:r>
              <a:rPr lang="en-US" sz="3600" dirty="0">
                <a:solidFill>
                  <a:srgbClr val="000000"/>
                </a:solidFill>
                <a:latin typeface="UniSansBold"/>
              </a:rPr>
              <a:t>Facilitators </a:t>
            </a:r>
            <a:r>
              <a:rPr lang="en-US" dirty="0">
                <a:solidFill>
                  <a:srgbClr val="000000"/>
                </a:solidFill>
                <a:latin typeface="UniSansBold"/>
              </a:rPr>
              <a:t>- </a:t>
            </a:r>
            <a:r>
              <a:rPr lang="nb-NO" dirty="0"/>
              <a:t>D</a:t>
            </a:r>
            <a:r>
              <a:rPr lang="en-US" dirty="0" err="1"/>
              <a:t>esignate</a:t>
            </a:r>
            <a:r>
              <a:rPr lang="en-US" dirty="0"/>
              <a:t> a person if possible to:</a:t>
            </a:r>
            <a:br>
              <a:rPr lang="en-US" sz="2000" dirty="0"/>
            </a:br>
            <a:r>
              <a:rPr lang="en-US" sz="2000" dirty="0"/>
              <a:t>(clinician, nurse, clerk, manager or other)</a:t>
            </a:r>
            <a:endParaRPr lang="en-US" dirty="0">
              <a:solidFill>
                <a:srgbClr val="000000"/>
              </a:solidFill>
              <a:latin typeface="UniSansBold"/>
            </a:endParaRPr>
          </a:p>
          <a:p>
            <a:r>
              <a:rPr lang="en-US" sz="2400" dirty="0"/>
              <a:t>be in charge of organizing data collection </a:t>
            </a:r>
          </a:p>
          <a:p>
            <a:r>
              <a:rPr lang="en-US" sz="2400" dirty="0"/>
              <a:t>produce the Robson Report Tables at weekly or monthly intervals</a:t>
            </a:r>
            <a:endParaRPr lang="en-US" sz="2000" dirty="0"/>
          </a:p>
          <a:p>
            <a:r>
              <a:rPr lang="en-US" sz="2400" dirty="0"/>
              <a:t>work with the staff in the </a:t>
            </a:r>
            <a:r>
              <a:rPr lang="en-US" sz="2400" dirty="0" err="1"/>
              <a:t>labour</a:t>
            </a:r>
            <a:r>
              <a:rPr lang="en-US" sz="2400" dirty="0"/>
              <a:t> and delivery wards </a:t>
            </a:r>
          </a:p>
          <a:p>
            <a:pPr lvl="1"/>
            <a:r>
              <a:rPr lang="en-US" sz="2000" dirty="0"/>
              <a:t>to coordinate efforts to ensure that all newly admitted patients have all the necessary obstetric variables collected in their record, to allow their classification into one of the 10 Robson groups.</a:t>
            </a:r>
            <a:endParaRPr lang="nb-NO" sz="2000" dirty="0"/>
          </a:p>
        </p:txBody>
      </p:sp>
      <p:sp>
        <p:nvSpPr>
          <p:cNvPr id="5" name="Rektangel 4">
            <a:extLst>
              <a:ext uri="{FF2B5EF4-FFF2-40B4-BE49-F238E27FC236}">
                <a16:creationId xmlns:a16="http://schemas.microsoft.com/office/drawing/2014/main" id="{9C665CCB-7162-4D64-A426-A771FF4E5706}"/>
              </a:ext>
            </a:extLst>
          </p:cNvPr>
          <p:cNvSpPr/>
          <p:nvPr/>
        </p:nvSpPr>
        <p:spPr>
          <a:xfrm>
            <a:off x="107504" y="5929535"/>
            <a:ext cx="8712968" cy="307777"/>
          </a:xfrm>
          <a:prstGeom prst="rect">
            <a:avLst/>
          </a:prstGeom>
        </p:spPr>
        <p:txBody>
          <a:bodyPr wrap="square">
            <a:spAutoFit/>
          </a:bodyPr>
          <a:lstStyle/>
          <a:p>
            <a:pPr algn="ctr"/>
            <a:r>
              <a:rPr lang="nb-NO" sz="1400" dirty="0">
                <a:latin typeface="UniSansBook"/>
              </a:rPr>
              <a:t>WHO 2017 </a:t>
            </a:r>
            <a:r>
              <a:rPr lang="nb-NO" sz="1400" dirty="0"/>
              <a:t>Robson </a:t>
            </a:r>
            <a:r>
              <a:rPr lang="nb-NO" sz="1400" dirty="0" err="1"/>
              <a:t>Classification</a:t>
            </a:r>
            <a:r>
              <a:rPr lang="nb-NO" sz="1400" dirty="0"/>
              <a:t>: </a:t>
            </a:r>
            <a:r>
              <a:rPr lang="nb-NO" sz="1400" dirty="0" err="1"/>
              <a:t>Implementation</a:t>
            </a:r>
            <a:r>
              <a:rPr lang="nb-NO" sz="1400" dirty="0"/>
              <a:t> Manual</a:t>
            </a:r>
            <a:r>
              <a:rPr lang="nb-NO" sz="1400" dirty="0">
                <a:latin typeface="UniSansBook"/>
              </a:rPr>
              <a:t> </a:t>
            </a:r>
            <a:endParaRPr lang="nb-NO" sz="1400" dirty="0"/>
          </a:p>
        </p:txBody>
      </p:sp>
      <p:sp>
        <p:nvSpPr>
          <p:cNvPr id="6" name="Rektangel 5">
            <a:extLst>
              <a:ext uri="{FF2B5EF4-FFF2-40B4-BE49-F238E27FC236}">
                <a16:creationId xmlns:a16="http://schemas.microsoft.com/office/drawing/2014/main" id="{150E972A-CDA1-46AA-BFD1-246245DED9F1}"/>
              </a:ext>
            </a:extLst>
          </p:cNvPr>
          <p:cNvSpPr/>
          <p:nvPr/>
        </p:nvSpPr>
        <p:spPr>
          <a:xfrm>
            <a:off x="503548" y="404664"/>
            <a:ext cx="7920880" cy="1323439"/>
          </a:xfrm>
          <a:prstGeom prst="rect">
            <a:avLst/>
          </a:prstGeom>
          <a:ln>
            <a:solidFill>
              <a:schemeClr val="tx1"/>
            </a:solidFill>
          </a:ln>
        </p:spPr>
        <p:txBody>
          <a:bodyPr wrap="square">
            <a:spAutoFit/>
          </a:bodyPr>
          <a:lstStyle/>
          <a:p>
            <a:r>
              <a:rPr lang="en-US" sz="4000" i="1" dirty="0">
                <a:solidFill>
                  <a:schemeClr val="tx2"/>
                </a:solidFill>
                <a:latin typeface="+mj-lt"/>
                <a:ea typeface="+mj-ea"/>
                <a:cs typeface="+mj-cs"/>
              </a:rPr>
              <a:t>Barriers and facilitators to implement the classification</a:t>
            </a:r>
            <a:endParaRPr lang="nb-NO" sz="4000" i="1" dirty="0">
              <a:solidFill>
                <a:schemeClr val="tx2"/>
              </a:solidFill>
              <a:latin typeface="+mj-lt"/>
              <a:ea typeface="+mj-ea"/>
              <a:cs typeface="+mj-cs"/>
            </a:endParaRPr>
          </a:p>
        </p:txBody>
      </p:sp>
    </p:spTree>
    <p:extLst>
      <p:ext uri="{BB962C8B-B14F-4D97-AF65-F5344CB8AC3E}">
        <p14:creationId xmlns:p14="http://schemas.microsoft.com/office/powerpoint/2010/main" val="370823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7ED191-C9D7-4386-B50F-B04E0E9EB601}"/>
              </a:ext>
            </a:extLst>
          </p:cNvPr>
          <p:cNvSpPr>
            <a:spLocks noGrp="1"/>
          </p:cNvSpPr>
          <p:nvPr>
            <p:ph type="title"/>
          </p:nvPr>
        </p:nvSpPr>
        <p:spPr>
          <a:xfrm>
            <a:off x="323528" y="764704"/>
            <a:ext cx="8496944" cy="1143000"/>
          </a:xfrm>
        </p:spPr>
        <p:txBody>
          <a:bodyPr/>
          <a:lstStyle/>
          <a:p>
            <a:br>
              <a:rPr lang="nb-NO" dirty="0"/>
            </a:br>
            <a:r>
              <a:rPr lang="nb-NO" dirty="0"/>
              <a:t>The </a:t>
            </a:r>
            <a:r>
              <a:rPr lang="nb-NO" dirty="0" err="1"/>
              <a:t>baby’s</a:t>
            </a:r>
            <a:r>
              <a:rPr lang="nb-NO" dirty="0"/>
              <a:t> </a:t>
            </a:r>
            <a:r>
              <a:rPr lang="nb-NO" dirty="0" err="1"/>
              <a:t>microbiome</a:t>
            </a:r>
            <a:r>
              <a:rPr lang="nb-NO" dirty="0"/>
              <a:t> is </a:t>
            </a:r>
            <a:r>
              <a:rPr lang="nb-NO" dirty="0" err="1"/>
              <a:t>influenced</a:t>
            </a:r>
            <a:r>
              <a:rPr lang="nb-NO" dirty="0"/>
              <a:t> </a:t>
            </a:r>
            <a:r>
              <a:rPr lang="nb-NO"/>
              <a:t>by </a:t>
            </a:r>
            <a:r>
              <a:rPr lang="en-US"/>
              <a:t>cesarean </a:t>
            </a:r>
            <a:r>
              <a:rPr lang="en-US" dirty="0"/>
              <a:t>section</a:t>
            </a:r>
            <a:r>
              <a:rPr lang="nb-NO" dirty="0"/>
              <a:t> AND </a:t>
            </a:r>
            <a:r>
              <a:rPr lang="nb-NO" dirty="0" err="1"/>
              <a:t>nutrition</a:t>
            </a:r>
            <a:br>
              <a:rPr lang="nb-NO" dirty="0"/>
            </a:br>
            <a:br>
              <a:rPr lang="nb-NO" sz="3200" dirty="0"/>
            </a:br>
            <a:endParaRPr lang="nb-NO" dirty="0"/>
          </a:p>
        </p:txBody>
      </p:sp>
      <p:sp>
        <p:nvSpPr>
          <p:cNvPr id="4" name="Rektangel 3">
            <a:extLst>
              <a:ext uri="{FF2B5EF4-FFF2-40B4-BE49-F238E27FC236}">
                <a16:creationId xmlns:a16="http://schemas.microsoft.com/office/drawing/2014/main" id="{65FB9508-C5B1-430B-A6BD-1799CDEA2FE0}"/>
              </a:ext>
            </a:extLst>
          </p:cNvPr>
          <p:cNvSpPr/>
          <p:nvPr/>
        </p:nvSpPr>
        <p:spPr>
          <a:xfrm>
            <a:off x="467544" y="2809935"/>
            <a:ext cx="1957395" cy="400110"/>
          </a:xfrm>
          <a:prstGeom prst="rect">
            <a:avLst/>
          </a:prstGeom>
          <a:ln>
            <a:solidFill>
              <a:schemeClr val="tx1"/>
            </a:solidFill>
          </a:ln>
        </p:spPr>
        <p:txBody>
          <a:bodyPr wrap="none">
            <a:spAutoFit/>
          </a:bodyPr>
          <a:lstStyle/>
          <a:p>
            <a:r>
              <a:rPr lang="en-US"/>
              <a:t>Cesarean </a:t>
            </a:r>
            <a:r>
              <a:rPr lang="en-US" dirty="0"/>
              <a:t>section</a:t>
            </a:r>
            <a:endParaRPr lang="nb-NO" dirty="0"/>
          </a:p>
        </p:txBody>
      </p:sp>
      <p:sp>
        <p:nvSpPr>
          <p:cNvPr id="5" name="Rektangel 4">
            <a:extLst>
              <a:ext uri="{FF2B5EF4-FFF2-40B4-BE49-F238E27FC236}">
                <a16:creationId xmlns:a16="http://schemas.microsoft.com/office/drawing/2014/main" id="{5FF5B4DC-6B6A-4002-8800-B4C604C4CCA8}"/>
              </a:ext>
            </a:extLst>
          </p:cNvPr>
          <p:cNvSpPr/>
          <p:nvPr/>
        </p:nvSpPr>
        <p:spPr>
          <a:xfrm>
            <a:off x="3527571" y="2809935"/>
            <a:ext cx="2729593" cy="400110"/>
          </a:xfrm>
          <a:prstGeom prst="rect">
            <a:avLst/>
          </a:prstGeom>
          <a:ln>
            <a:solidFill>
              <a:schemeClr val="tx1"/>
            </a:solidFill>
          </a:ln>
        </p:spPr>
        <p:txBody>
          <a:bodyPr wrap="none">
            <a:spAutoFit/>
          </a:bodyPr>
          <a:lstStyle/>
          <a:p>
            <a:r>
              <a:rPr lang="en-US" dirty="0" err="1"/>
              <a:t>Unfavourable</a:t>
            </a:r>
            <a:r>
              <a:rPr lang="en-US" dirty="0"/>
              <a:t> effects on </a:t>
            </a:r>
            <a:endParaRPr lang="nb-NO" dirty="0"/>
          </a:p>
        </p:txBody>
      </p:sp>
      <p:sp>
        <p:nvSpPr>
          <p:cNvPr id="6" name="Rektangel 5">
            <a:extLst>
              <a:ext uri="{FF2B5EF4-FFF2-40B4-BE49-F238E27FC236}">
                <a16:creationId xmlns:a16="http://schemas.microsoft.com/office/drawing/2014/main" id="{CC55B488-59C8-4C61-9331-0A5D8FE37807}"/>
              </a:ext>
            </a:extLst>
          </p:cNvPr>
          <p:cNvSpPr/>
          <p:nvPr/>
        </p:nvSpPr>
        <p:spPr>
          <a:xfrm>
            <a:off x="7076142" y="2809935"/>
            <a:ext cx="1440523" cy="400110"/>
          </a:xfrm>
          <a:prstGeom prst="rect">
            <a:avLst/>
          </a:prstGeom>
          <a:ln>
            <a:solidFill>
              <a:schemeClr val="tx1"/>
            </a:solidFill>
          </a:ln>
        </p:spPr>
        <p:txBody>
          <a:bodyPr wrap="none">
            <a:spAutoFit/>
          </a:bodyPr>
          <a:lstStyle/>
          <a:p>
            <a:r>
              <a:rPr lang="nb-NO" dirty="0" err="1"/>
              <a:t>microbiome</a:t>
            </a:r>
            <a:endParaRPr lang="nb-NO" dirty="0"/>
          </a:p>
        </p:txBody>
      </p:sp>
      <p:sp>
        <p:nvSpPr>
          <p:cNvPr id="7" name="Rektangel 6">
            <a:extLst>
              <a:ext uri="{FF2B5EF4-FFF2-40B4-BE49-F238E27FC236}">
                <a16:creationId xmlns:a16="http://schemas.microsoft.com/office/drawing/2014/main" id="{AE7D03B7-2082-4C22-91AF-BFB6AB3142BD}"/>
              </a:ext>
            </a:extLst>
          </p:cNvPr>
          <p:cNvSpPr/>
          <p:nvPr/>
        </p:nvSpPr>
        <p:spPr>
          <a:xfrm>
            <a:off x="544134" y="3964994"/>
            <a:ext cx="1939634" cy="400110"/>
          </a:xfrm>
          <a:prstGeom prst="rect">
            <a:avLst/>
          </a:prstGeom>
          <a:ln>
            <a:solidFill>
              <a:schemeClr val="tx1"/>
            </a:solidFill>
          </a:ln>
        </p:spPr>
        <p:txBody>
          <a:bodyPr wrap="none">
            <a:spAutoFit/>
          </a:bodyPr>
          <a:lstStyle/>
          <a:p>
            <a:r>
              <a:rPr lang="en-US" dirty="0"/>
              <a:t>Formula feeding </a:t>
            </a:r>
            <a:endParaRPr lang="nb-NO" dirty="0"/>
          </a:p>
        </p:txBody>
      </p:sp>
      <p:sp>
        <p:nvSpPr>
          <p:cNvPr id="8" name="Rektangel 7">
            <a:extLst>
              <a:ext uri="{FF2B5EF4-FFF2-40B4-BE49-F238E27FC236}">
                <a16:creationId xmlns:a16="http://schemas.microsoft.com/office/drawing/2014/main" id="{2D2DC056-AEB0-4D99-B21B-B31B07D022EF}"/>
              </a:ext>
            </a:extLst>
          </p:cNvPr>
          <p:cNvSpPr/>
          <p:nvPr/>
        </p:nvSpPr>
        <p:spPr>
          <a:xfrm>
            <a:off x="3527571" y="3964994"/>
            <a:ext cx="2729593" cy="400110"/>
          </a:xfrm>
          <a:prstGeom prst="rect">
            <a:avLst/>
          </a:prstGeom>
          <a:ln>
            <a:solidFill>
              <a:schemeClr val="tx1"/>
            </a:solidFill>
          </a:ln>
        </p:spPr>
        <p:txBody>
          <a:bodyPr wrap="none">
            <a:spAutoFit/>
          </a:bodyPr>
          <a:lstStyle/>
          <a:p>
            <a:r>
              <a:rPr lang="en-US" dirty="0" err="1"/>
              <a:t>Unfavourable</a:t>
            </a:r>
            <a:r>
              <a:rPr lang="en-US" dirty="0"/>
              <a:t> effects on </a:t>
            </a:r>
            <a:endParaRPr lang="nb-NO" dirty="0"/>
          </a:p>
        </p:txBody>
      </p:sp>
      <p:sp>
        <p:nvSpPr>
          <p:cNvPr id="10" name="Rektangel 9">
            <a:extLst>
              <a:ext uri="{FF2B5EF4-FFF2-40B4-BE49-F238E27FC236}">
                <a16:creationId xmlns:a16="http://schemas.microsoft.com/office/drawing/2014/main" id="{B23A0136-7F73-4809-8815-1849EA8B8793}"/>
              </a:ext>
            </a:extLst>
          </p:cNvPr>
          <p:cNvSpPr/>
          <p:nvPr/>
        </p:nvSpPr>
        <p:spPr>
          <a:xfrm>
            <a:off x="7076142" y="3964994"/>
            <a:ext cx="1440523" cy="400110"/>
          </a:xfrm>
          <a:prstGeom prst="rect">
            <a:avLst/>
          </a:prstGeom>
          <a:ln>
            <a:solidFill>
              <a:schemeClr val="tx1"/>
            </a:solidFill>
          </a:ln>
        </p:spPr>
        <p:txBody>
          <a:bodyPr wrap="none">
            <a:spAutoFit/>
          </a:bodyPr>
          <a:lstStyle/>
          <a:p>
            <a:r>
              <a:rPr lang="nb-NO" dirty="0" err="1"/>
              <a:t>microbiome</a:t>
            </a:r>
            <a:endParaRPr lang="nb-NO" dirty="0"/>
          </a:p>
        </p:txBody>
      </p:sp>
      <p:sp>
        <p:nvSpPr>
          <p:cNvPr id="11" name="Pil: høyre 10">
            <a:extLst>
              <a:ext uri="{FF2B5EF4-FFF2-40B4-BE49-F238E27FC236}">
                <a16:creationId xmlns:a16="http://schemas.microsoft.com/office/drawing/2014/main" id="{64A0CFCC-D5B9-4E33-880B-186E7BA94310}"/>
              </a:ext>
            </a:extLst>
          </p:cNvPr>
          <p:cNvSpPr/>
          <p:nvPr/>
        </p:nvSpPr>
        <p:spPr>
          <a:xfrm>
            <a:off x="2859300" y="2901978"/>
            <a:ext cx="3445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il: høyre 11">
            <a:extLst>
              <a:ext uri="{FF2B5EF4-FFF2-40B4-BE49-F238E27FC236}">
                <a16:creationId xmlns:a16="http://schemas.microsoft.com/office/drawing/2014/main" id="{A82D5A55-70C4-41AB-8DF6-20BAF0303032}"/>
              </a:ext>
            </a:extLst>
          </p:cNvPr>
          <p:cNvSpPr/>
          <p:nvPr/>
        </p:nvSpPr>
        <p:spPr>
          <a:xfrm>
            <a:off x="6387692" y="2930903"/>
            <a:ext cx="3445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il: høyre 12">
            <a:extLst>
              <a:ext uri="{FF2B5EF4-FFF2-40B4-BE49-F238E27FC236}">
                <a16:creationId xmlns:a16="http://schemas.microsoft.com/office/drawing/2014/main" id="{A7B1787B-7EFF-4982-B037-D01F09F74247}"/>
              </a:ext>
            </a:extLst>
          </p:cNvPr>
          <p:cNvSpPr/>
          <p:nvPr/>
        </p:nvSpPr>
        <p:spPr>
          <a:xfrm>
            <a:off x="6387692" y="4077072"/>
            <a:ext cx="3445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il: høyre 13">
            <a:extLst>
              <a:ext uri="{FF2B5EF4-FFF2-40B4-BE49-F238E27FC236}">
                <a16:creationId xmlns:a16="http://schemas.microsoft.com/office/drawing/2014/main" id="{C4E1F2B1-18AC-4F53-A01E-2CCF2008BD73}"/>
              </a:ext>
            </a:extLst>
          </p:cNvPr>
          <p:cNvSpPr/>
          <p:nvPr/>
        </p:nvSpPr>
        <p:spPr>
          <a:xfrm>
            <a:off x="2859300" y="4077072"/>
            <a:ext cx="3445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il: høyre 14">
            <a:extLst>
              <a:ext uri="{FF2B5EF4-FFF2-40B4-BE49-F238E27FC236}">
                <a16:creationId xmlns:a16="http://schemas.microsoft.com/office/drawing/2014/main" id="{F2ECE9E6-9BB7-4A59-91EA-EB77212F01A4}"/>
              </a:ext>
            </a:extLst>
          </p:cNvPr>
          <p:cNvSpPr/>
          <p:nvPr/>
        </p:nvSpPr>
        <p:spPr>
          <a:xfrm rot="5400000">
            <a:off x="1267378" y="3493262"/>
            <a:ext cx="3445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536C45B4-B75E-4432-9C7F-BBA9F72C0D8E}"/>
              </a:ext>
            </a:extLst>
          </p:cNvPr>
          <p:cNvSpPr/>
          <p:nvPr/>
        </p:nvSpPr>
        <p:spPr>
          <a:xfrm>
            <a:off x="1600639" y="3429000"/>
            <a:ext cx="739113" cy="400110"/>
          </a:xfrm>
          <a:prstGeom prst="rect">
            <a:avLst/>
          </a:prstGeom>
        </p:spPr>
        <p:txBody>
          <a:bodyPr wrap="none">
            <a:spAutoFit/>
          </a:bodyPr>
          <a:lstStyle/>
          <a:p>
            <a:r>
              <a:rPr lang="nb-NO" dirty="0"/>
              <a:t>more</a:t>
            </a:r>
          </a:p>
        </p:txBody>
      </p:sp>
      <p:sp>
        <p:nvSpPr>
          <p:cNvPr id="17" name="Pil: bøyd mot høyre 16">
            <a:extLst>
              <a:ext uri="{FF2B5EF4-FFF2-40B4-BE49-F238E27FC236}">
                <a16:creationId xmlns:a16="http://schemas.microsoft.com/office/drawing/2014/main" id="{B7191A47-A42A-413D-AFFE-0CFC780394FD}"/>
              </a:ext>
            </a:extLst>
          </p:cNvPr>
          <p:cNvSpPr/>
          <p:nvPr/>
        </p:nvSpPr>
        <p:spPr>
          <a:xfrm>
            <a:off x="107505" y="2945211"/>
            <a:ext cx="405157" cy="2637595"/>
          </a:xfrm>
          <a:prstGeom prst="curvedRightArrow">
            <a:avLst>
              <a:gd name="adj1" fmla="val 25000"/>
              <a:gd name="adj2" fmla="val 132021"/>
              <a:gd name="adj3" fmla="val 32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8" name="Rektangel 17">
            <a:extLst>
              <a:ext uri="{FF2B5EF4-FFF2-40B4-BE49-F238E27FC236}">
                <a16:creationId xmlns:a16="http://schemas.microsoft.com/office/drawing/2014/main" id="{FFE6DD1B-B2E0-4AD1-BDBF-A9B6111E8666}"/>
              </a:ext>
            </a:extLst>
          </p:cNvPr>
          <p:cNvSpPr/>
          <p:nvPr/>
        </p:nvSpPr>
        <p:spPr>
          <a:xfrm>
            <a:off x="538140" y="5157192"/>
            <a:ext cx="1296381" cy="400110"/>
          </a:xfrm>
          <a:prstGeom prst="rect">
            <a:avLst/>
          </a:prstGeom>
          <a:ln>
            <a:solidFill>
              <a:schemeClr val="tx1"/>
            </a:solidFill>
          </a:ln>
        </p:spPr>
        <p:txBody>
          <a:bodyPr wrap="none">
            <a:spAutoFit/>
          </a:bodyPr>
          <a:lstStyle/>
          <a:p>
            <a:r>
              <a:rPr lang="en-US" dirty="0"/>
              <a:t>Antibiotics</a:t>
            </a:r>
            <a:endParaRPr lang="nb-NO" dirty="0"/>
          </a:p>
        </p:txBody>
      </p:sp>
      <p:sp>
        <p:nvSpPr>
          <p:cNvPr id="19" name="Pil: høyre 18">
            <a:extLst>
              <a:ext uri="{FF2B5EF4-FFF2-40B4-BE49-F238E27FC236}">
                <a16:creationId xmlns:a16="http://schemas.microsoft.com/office/drawing/2014/main" id="{98ECC7E2-0BAE-496B-A55C-9796C2B1EA48}"/>
              </a:ext>
            </a:extLst>
          </p:cNvPr>
          <p:cNvSpPr/>
          <p:nvPr/>
        </p:nvSpPr>
        <p:spPr>
          <a:xfrm>
            <a:off x="2856775" y="5201935"/>
            <a:ext cx="3445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AB02B671-40A8-404A-AC88-E10B5E305DDE}"/>
              </a:ext>
            </a:extLst>
          </p:cNvPr>
          <p:cNvSpPr/>
          <p:nvPr/>
        </p:nvSpPr>
        <p:spPr>
          <a:xfrm>
            <a:off x="3532146" y="5146936"/>
            <a:ext cx="2729593" cy="400110"/>
          </a:xfrm>
          <a:prstGeom prst="rect">
            <a:avLst/>
          </a:prstGeom>
          <a:ln>
            <a:solidFill>
              <a:schemeClr val="tx1"/>
            </a:solidFill>
          </a:ln>
        </p:spPr>
        <p:txBody>
          <a:bodyPr wrap="none">
            <a:spAutoFit/>
          </a:bodyPr>
          <a:lstStyle/>
          <a:p>
            <a:r>
              <a:rPr lang="en-US" dirty="0" err="1"/>
              <a:t>Unfavourable</a:t>
            </a:r>
            <a:r>
              <a:rPr lang="en-US" dirty="0"/>
              <a:t> effects on </a:t>
            </a:r>
            <a:endParaRPr lang="nb-NO" dirty="0"/>
          </a:p>
        </p:txBody>
      </p:sp>
      <p:sp>
        <p:nvSpPr>
          <p:cNvPr id="21" name="Pil: høyre 20">
            <a:extLst>
              <a:ext uri="{FF2B5EF4-FFF2-40B4-BE49-F238E27FC236}">
                <a16:creationId xmlns:a16="http://schemas.microsoft.com/office/drawing/2014/main" id="{C37E1540-FE75-4FB0-B5D6-6C577A7FD082}"/>
              </a:ext>
            </a:extLst>
          </p:cNvPr>
          <p:cNvSpPr/>
          <p:nvPr/>
        </p:nvSpPr>
        <p:spPr>
          <a:xfrm>
            <a:off x="6387692" y="5245169"/>
            <a:ext cx="3445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21">
            <a:extLst>
              <a:ext uri="{FF2B5EF4-FFF2-40B4-BE49-F238E27FC236}">
                <a16:creationId xmlns:a16="http://schemas.microsoft.com/office/drawing/2014/main" id="{47EE3268-FFF8-44E6-908A-5B599C99AFA9}"/>
              </a:ext>
            </a:extLst>
          </p:cNvPr>
          <p:cNvSpPr/>
          <p:nvPr/>
        </p:nvSpPr>
        <p:spPr>
          <a:xfrm>
            <a:off x="7076142" y="5182697"/>
            <a:ext cx="1440523" cy="400110"/>
          </a:xfrm>
          <a:prstGeom prst="rect">
            <a:avLst/>
          </a:prstGeom>
          <a:ln>
            <a:solidFill>
              <a:schemeClr val="tx1"/>
            </a:solidFill>
          </a:ln>
        </p:spPr>
        <p:txBody>
          <a:bodyPr wrap="none">
            <a:spAutoFit/>
          </a:bodyPr>
          <a:lstStyle/>
          <a:p>
            <a:r>
              <a:rPr lang="nb-NO" dirty="0" err="1"/>
              <a:t>microbiome</a:t>
            </a:r>
            <a:endParaRPr lang="nb-NO" dirty="0"/>
          </a:p>
        </p:txBody>
      </p:sp>
      <p:sp>
        <p:nvSpPr>
          <p:cNvPr id="23" name="Rektangel 22"/>
          <p:cNvSpPr/>
          <p:nvPr/>
        </p:nvSpPr>
        <p:spPr>
          <a:xfrm>
            <a:off x="2083422" y="6453336"/>
            <a:ext cx="3395481" cy="253916"/>
          </a:xfrm>
          <a:prstGeom prst="rect">
            <a:avLst/>
          </a:prstGeom>
        </p:spPr>
        <p:txBody>
          <a:bodyPr wrap="none">
            <a:spAutoFit/>
          </a:bodyPr>
          <a:lstStyle/>
          <a:p>
            <a:r>
              <a:rPr lang="nb-NO" altLang="nb-NO" sz="1050">
                <a:latin typeface="Arial" charset="0"/>
              </a:rPr>
              <a:t>Beate Fossum Løland, MDR,  Ina Aasen, RM, IBCLC </a:t>
            </a:r>
          </a:p>
        </p:txBody>
      </p:sp>
    </p:spTree>
    <p:extLst>
      <p:ext uri="{BB962C8B-B14F-4D97-AF65-F5344CB8AC3E}">
        <p14:creationId xmlns:p14="http://schemas.microsoft.com/office/powerpoint/2010/main" val="1544768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i="1" dirty="0"/>
              <a:t>	</a:t>
            </a:r>
          </a:p>
        </p:txBody>
      </p:sp>
      <p:sp>
        <p:nvSpPr>
          <p:cNvPr id="3" name="Plassholder for innhold 2"/>
          <p:cNvSpPr>
            <a:spLocks noGrp="1"/>
          </p:cNvSpPr>
          <p:nvPr>
            <p:ph idx="1"/>
          </p:nvPr>
        </p:nvSpPr>
        <p:spPr>
          <a:xfrm>
            <a:off x="467544" y="1916832"/>
            <a:ext cx="7992888" cy="3816424"/>
          </a:xfrm>
        </p:spPr>
        <p:txBody>
          <a:bodyPr/>
          <a:lstStyle/>
          <a:p>
            <a:pPr marL="0" indent="0">
              <a:buNone/>
            </a:pPr>
            <a:r>
              <a:rPr lang="en-US" sz="3600" dirty="0">
                <a:solidFill>
                  <a:srgbClr val="000000"/>
                </a:solidFill>
                <a:latin typeface="UniSansBold"/>
              </a:rPr>
              <a:t>Barriers </a:t>
            </a:r>
            <a:endParaRPr lang="nb-NO" sz="3600" dirty="0"/>
          </a:p>
          <a:p>
            <a:r>
              <a:rPr lang="en-US" dirty="0"/>
              <a:t>Lack of definition or consensus on the core variables</a:t>
            </a:r>
            <a:endParaRPr lang="nb-NO" dirty="0"/>
          </a:p>
          <a:p>
            <a:r>
              <a:rPr lang="nb-NO" dirty="0" err="1"/>
              <a:t>Quality</a:t>
            </a:r>
            <a:r>
              <a:rPr lang="nb-NO" dirty="0"/>
              <a:t> </a:t>
            </a:r>
            <a:r>
              <a:rPr lang="nb-NO" dirty="0" err="1"/>
              <a:t>of</a:t>
            </a:r>
            <a:r>
              <a:rPr lang="nb-NO" dirty="0"/>
              <a:t> </a:t>
            </a:r>
            <a:r>
              <a:rPr lang="nb-NO" dirty="0" err="1"/>
              <a:t>the</a:t>
            </a:r>
            <a:r>
              <a:rPr lang="nb-NO" dirty="0"/>
              <a:t> data</a:t>
            </a:r>
          </a:p>
          <a:p>
            <a:r>
              <a:rPr lang="nb-NO" dirty="0" err="1"/>
              <a:t>Misclassification</a:t>
            </a:r>
            <a:endParaRPr lang="nb-NO" dirty="0"/>
          </a:p>
          <a:p>
            <a:r>
              <a:rPr lang="en-US" dirty="0"/>
              <a:t>Cases that cannot be classified due to missing data</a:t>
            </a:r>
            <a:endParaRPr lang="nb-NO" dirty="0"/>
          </a:p>
          <a:p>
            <a:r>
              <a:rPr lang="en-US" dirty="0"/>
              <a:t>The lack of validation of the interpretation rules</a:t>
            </a:r>
            <a:endParaRPr lang="nb-NO" sz="2000" dirty="0"/>
          </a:p>
        </p:txBody>
      </p:sp>
      <p:sp>
        <p:nvSpPr>
          <p:cNvPr id="5" name="Rektangel 4">
            <a:extLst>
              <a:ext uri="{FF2B5EF4-FFF2-40B4-BE49-F238E27FC236}">
                <a16:creationId xmlns:a16="http://schemas.microsoft.com/office/drawing/2014/main" id="{9C665CCB-7162-4D64-A426-A771FF4E5706}"/>
              </a:ext>
            </a:extLst>
          </p:cNvPr>
          <p:cNvSpPr/>
          <p:nvPr/>
        </p:nvSpPr>
        <p:spPr>
          <a:xfrm>
            <a:off x="107504" y="5929535"/>
            <a:ext cx="8712968" cy="307777"/>
          </a:xfrm>
          <a:prstGeom prst="rect">
            <a:avLst/>
          </a:prstGeom>
        </p:spPr>
        <p:txBody>
          <a:bodyPr wrap="square">
            <a:spAutoFit/>
          </a:bodyPr>
          <a:lstStyle/>
          <a:p>
            <a:pPr algn="ctr"/>
            <a:r>
              <a:rPr lang="nb-NO" sz="1400" dirty="0">
                <a:latin typeface="UniSansBook"/>
              </a:rPr>
              <a:t>WHO 2017 </a:t>
            </a:r>
            <a:r>
              <a:rPr lang="nb-NO" sz="1400" dirty="0"/>
              <a:t>Robson </a:t>
            </a:r>
            <a:r>
              <a:rPr lang="nb-NO" sz="1400" dirty="0" err="1"/>
              <a:t>Classification</a:t>
            </a:r>
            <a:r>
              <a:rPr lang="nb-NO" sz="1400" dirty="0"/>
              <a:t>: </a:t>
            </a:r>
            <a:r>
              <a:rPr lang="nb-NO" sz="1400" dirty="0" err="1"/>
              <a:t>Implementation</a:t>
            </a:r>
            <a:r>
              <a:rPr lang="nb-NO" sz="1400" dirty="0"/>
              <a:t> Manual</a:t>
            </a:r>
            <a:r>
              <a:rPr lang="nb-NO" sz="1400" dirty="0">
                <a:latin typeface="UniSansBook"/>
              </a:rPr>
              <a:t> </a:t>
            </a:r>
            <a:endParaRPr lang="nb-NO" sz="1400" dirty="0"/>
          </a:p>
        </p:txBody>
      </p:sp>
      <p:sp>
        <p:nvSpPr>
          <p:cNvPr id="6" name="Rektangel 5">
            <a:extLst>
              <a:ext uri="{FF2B5EF4-FFF2-40B4-BE49-F238E27FC236}">
                <a16:creationId xmlns:a16="http://schemas.microsoft.com/office/drawing/2014/main" id="{150E972A-CDA1-46AA-BFD1-246245DED9F1}"/>
              </a:ext>
            </a:extLst>
          </p:cNvPr>
          <p:cNvSpPr/>
          <p:nvPr/>
        </p:nvSpPr>
        <p:spPr>
          <a:xfrm>
            <a:off x="503548" y="404664"/>
            <a:ext cx="7920880" cy="1323439"/>
          </a:xfrm>
          <a:prstGeom prst="rect">
            <a:avLst/>
          </a:prstGeom>
          <a:ln>
            <a:solidFill>
              <a:schemeClr val="tx1"/>
            </a:solidFill>
          </a:ln>
        </p:spPr>
        <p:txBody>
          <a:bodyPr wrap="square">
            <a:spAutoFit/>
          </a:bodyPr>
          <a:lstStyle/>
          <a:p>
            <a:r>
              <a:rPr lang="en-US" sz="4000" i="1" dirty="0">
                <a:solidFill>
                  <a:schemeClr val="tx2"/>
                </a:solidFill>
                <a:latin typeface="+mj-lt"/>
                <a:ea typeface="+mj-ea"/>
                <a:cs typeface="+mj-cs"/>
              </a:rPr>
              <a:t>Barriers and facilitators to implement the classification</a:t>
            </a:r>
            <a:endParaRPr lang="nb-NO" sz="4000" i="1" dirty="0">
              <a:solidFill>
                <a:schemeClr val="tx2"/>
              </a:solidFill>
              <a:latin typeface="+mj-lt"/>
              <a:ea typeface="+mj-ea"/>
              <a:cs typeface="+mj-cs"/>
            </a:endParaRPr>
          </a:p>
        </p:txBody>
      </p:sp>
    </p:spTree>
    <p:extLst>
      <p:ext uri="{BB962C8B-B14F-4D97-AF65-F5344CB8AC3E}">
        <p14:creationId xmlns:p14="http://schemas.microsoft.com/office/powerpoint/2010/main" val="119897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BAE815A7-BF1F-4CBD-B352-EA323388D5FF}"/>
              </a:ext>
            </a:extLst>
          </p:cNvPr>
          <p:cNvPicPr>
            <a:picLocks noChangeAspect="1"/>
          </p:cNvPicPr>
          <p:nvPr/>
        </p:nvPicPr>
        <p:blipFill rotWithShape="1">
          <a:blip r:embed="rId3"/>
          <a:srcRect l="24800" t="23400" r="46063" b="10801"/>
          <a:stretch/>
        </p:blipFill>
        <p:spPr>
          <a:xfrm>
            <a:off x="4139952" y="108847"/>
            <a:ext cx="4824536" cy="6128465"/>
          </a:xfrm>
          <a:prstGeom prst="rect">
            <a:avLst/>
          </a:prstGeom>
          <a:ln>
            <a:solidFill>
              <a:schemeClr val="tx1"/>
            </a:solidFill>
          </a:ln>
        </p:spPr>
      </p:pic>
      <p:sp>
        <p:nvSpPr>
          <p:cNvPr id="6" name="Tittel 1">
            <a:extLst>
              <a:ext uri="{FF2B5EF4-FFF2-40B4-BE49-F238E27FC236}">
                <a16:creationId xmlns:a16="http://schemas.microsoft.com/office/drawing/2014/main" id="{EE20C975-D420-4011-9376-EC6DBE79972E}"/>
              </a:ext>
            </a:extLst>
          </p:cNvPr>
          <p:cNvSpPr>
            <a:spLocks noGrp="1"/>
          </p:cNvSpPr>
          <p:nvPr>
            <p:ph type="title"/>
          </p:nvPr>
        </p:nvSpPr>
        <p:spPr>
          <a:xfrm>
            <a:off x="107504" y="2141984"/>
            <a:ext cx="4176464" cy="1143000"/>
          </a:xfrm>
        </p:spPr>
        <p:txBody>
          <a:bodyPr/>
          <a:lstStyle/>
          <a:p>
            <a:r>
              <a:rPr lang="nb-NO" sz="6000" dirty="0" err="1"/>
              <a:t>Summary</a:t>
            </a:r>
            <a:br>
              <a:rPr lang="nb-NO" sz="6000" dirty="0"/>
            </a:br>
            <a:br>
              <a:rPr lang="nb-NO" dirty="0"/>
            </a:br>
            <a:r>
              <a:rPr lang="nb-NO" dirty="0"/>
              <a:t>WHO</a:t>
            </a:r>
            <a:br>
              <a:rPr lang="nb-NO" dirty="0"/>
            </a:br>
            <a:r>
              <a:rPr lang="nb-NO" dirty="0" err="1"/>
              <a:t>recommendations</a:t>
            </a:r>
            <a:endParaRPr lang="nb-NO" dirty="0"/>
          </a:p>
        </p:txBody>
      </p:sp>
      <p:sp>
        <p:nvSpPr>
          <p:cNvPr id="7" name="Rektangel 6">
            <a:extLst>
              <a:ext uri="{FF2B5EF4-FFF2-40B4-BE49-F238E27FC236}">
                <a16:creationId xmlns:a16="http://schemas.microsoft.com/office/drawing/2014/main" id="{308FADAB-4642-4C2E-9D6F-E395EFC878BE}"/>
              </a:ext>
            </a:extLst>
          </p:cNvPr>
          <p:cNvSpPr/>
          <p:nvPr/>
        </p:nvSpPr>
        <p:spPr>
          <a:xfrm>
            <a:off x="251520" y="5445224"/>
            <a:ext cx="3600400" cy="738664"/>
          </a:xfrm>
          <a:prstGeom prst="rect">
            <a:avLst/>
          </a:prstGeom>
        </p:spPr>
        <p:txBody>
          <a:bodyPr wrap="square">
            <a:spAutoFit/>
          </a:bodyPr>
          <a:lstStyle/>
          <a:p>
            <a:r>
              <a:rPr lang="en-US" sz="1400" dirty="0">
                <a:solidFill>
                  <a:srgbClr val="585757"/>
                </a:solidFill>
                <a:latin typeface="UniSansBook"/>
              </a:rPr>
              <a:t>WHO recommendations non-clinical interventions to reduce unnecessary caesarean sections, 2018 - infographic</a:t>
            </a:r>
            <a:endParaRPr lang="nb-NO" sz="1400" dirty="0"/>
          </a:p>
        </p:txBody>
      </p:sp>
    </p:spTree>
    <p:extLst>
      <p:ext uri="{BB962C8B-B14F-4D97-AF65-F5344CB8AC3E}">
        <p14:creationId xmlns:p14="http://schemas.microsoft.com/office/powerpoint/2010/main" val="131625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73F4C1-E6DC-47E7-938C-CFD40E6D40EB}"/>
              </a:ext>
            </a:extLst>
          </p:cNvPr>
          <p:cNvSpPr>
            <a:spLocks noGrp="1"/>
          </p:cNvSpPr>
          <p:nvPr>
            <p:ph type="title"/>
          </p:nvPr>
        </p:nvSpPr>
        <p:spPr>
          <a:xfrm>
            <a:off x="0" y="188640"/>
            <a:ext cx="9612560" cy="1143000"/>
          </a:xfrm>
        </p:spPr>
        <p:txBody>
          <a:bodyPr/>
          <a:lstStyle/>
          <a:p>
            <a:r>
              <a:rPr lang="nb-NO" sz="3200" dirty="0"/>
              <a:t>The </a:t>
            </a:r>
            <a:r>
              <a:rPr lang="nb-NO" sz="3200" dirty="0" err="1"/>
              <a:t>composition</a:t>
            </a:r>
            <a:r>
              <a:rPr lang="nb-NO" sz="3200" dirty="0"/>
              <a:t> of </a:t>
            </a:r>
            <a:r>
              <a:rPr lang="nb-NO" sz="3200" dirty="0" err="1"/>
              <a:t>the</a:t>
            </a:r>
            <a:r>
              <a:rPr lang="nb-NO" sz="3200" dirty="0"/>
              <a:t> </a:t>
            </a:r>
            <a:r>
              <a:rPr lang="nb-NO" sz="3200" dirty="0" err="1"/>
              <a:t>microbiome</a:t>
            </a:r>
            <a:r>
              <a:rPr lang="nb-NO" sz="3200" dirty="0"/>
              <a:t> (</a:t>
            </a:r>
            <a:r>
              <a:rPr lang="nb-NO" sz="3200" dirty="0" err="1"/>
              <a:t>esp</a:t>
            </a:r>
            <a:r>
              <a:rPr lang="nb-NO" sz="3200" dirty="0"/>
              <a:t>. in </a:t>
            </a:r>
            <a:r>
              <a:rPr lang="nb-NO" sz="3200" dirty="0" err="1"/>
              <a:t>the</a:t>
            </a:r>
            <a:r>
              <a:rPr lang="nb-NO" sz="3200" dirty="0"/>
              <a:t> gut) is </a:t>
            </a:r>
            <a:r>
              <a:rPr lang="nb-NO" sz="3200" dirty="0" err="1"/>
              <a:t>important</a:t>
            </a:r>
            <a:r>
              <a:rPr lang="nb-NO" sz="3200" dirty="0"/>
              <a:t> for </a:t>
            </a:r>
            <a:r>
              <a:rPr lang="nb-NO" sz="3200" dirty="0" err="1"/>
              <a:t>health</a:t>
            </a:r>
            <a:br>
              <a:rPr lang="nb-NO" sz="3200" dirty="0"/>
            </a:br>
            <a:endParaRPr lang="nb-NO" sz="3200" dirty="0"/>
          </a:p>
        </p:txBody>
      </p:sp>
      <p:sp>
        <p:nvSpPr>
          <p:cNvPr id="3" name="Plassholder for tekst 2">
            <a:extLst>
              <a:ext uri="{FF2B5EF4-FFF2-40B4-BE49-F238E27FC236}">
                <a16:creationId xmlns:a16="http://schemas.microsoft.com/office/drawing/2014/main" id="{C4165BEA-3A1F-4F14-902F-39D94C3AC61A}"/>
              </a:ext>
            </a:extLst>
          </p:cNvPr>
          <p:cNvSpPr>
            <a:spLocks noGrp="1"/>
          </p:cNvSpPr>
          <p:nvPr>
            <p:ph type="body" idx="1"/>
          </p:nvPr>
        </p:nvSpPr>
        <p:spPr>
          <a:xfrm>
            <a:off x="457200" y="3212976"/>
            <a:ext cx="4040188" cy="639762"/>
          </a:xfrm>
        </p:spPr>
        <p:txBody>
          <a:bodyPr/>
          <a:lstStyle/>
          <a:p>
            <a:endParaRPr lang="nb-NO" sz="2000" dirty="0"/>
          </a:p>
          <a:p>
            <a:r>
              <a:rPr lang="nb-NO" sz="2000" dirty="0" err="1"/>
              <a:t>Correlation</a:t>
            </a:r>
            <a:r>
              <a:rPr lang="nb-NO" sz="2000" dirty="0"/>
              <a:t> </a:t>
            </a:r>
            <a:r>
              <a:rPr lang="nb-NO" sz="2000" dirty="0" err="1"/>
              <a:t>between</a:t>
            </a:r>
            <a:r>
              <a:rPr lang="nb-NO" sz="2000" dirty="0"/>
              <a:t> </a:t>
            </a:r>
            <a:r>
              <a:rPr lang="nb-NO" sz="2000" dirty="0" err="1"/>
              <a:t>Cesarean</a:t>
            </a:r>
            <a:r>
              <a:rPr lang="nb-NO" sz="2000" dirty="0"/>
              <a:t> </a:t>
            </a:r>
            <a:r>
              <a:rPr lang="nb-NO" sz="2000" dirty="0" err="1"/>
              <a:t>section</a:t>
            </a:r>
            <a:r>
              <a:rPr lang="nb-NO" sz="2000" dirty="0"/>
              <a:t> and: </a:t>
            </a:r>
          </a:p>
        </p:txBody>
      </p:sp>
      <p:sp>
        <p:nvSpPr>
          <p:cNvPr id="4" name="Plassholder for innhold 3">
            <a:extLst>
              <a:ext uri="{FF2B5EF4-FFF2-40B4-BE49-F238E27FC236}">
                <a16:creationId xmlns:a16="http://schemas.microsoft.com/office/drawing/2014/main" id="{4DD81530-6552-453C-A81F-B76317B830BC}"/>
              </a:ext>
            </a:extLst>
          </p:cNvPr>
          <p:cNvSpPr>
            <a:spLocks noGrp="1"/>
          </p:cNvSpPr>
          <p:nvPr>
            <p:ph sz="half" idx="2"/>
          </p:nvPr>
        </p:nvSpPr>
        <p:spPr>
          <a:xfrm>
            <a:off x="457200" y="3861048"/>
            <a:ext cx="4040188" cy="2118221"/>
          </a:xfrm>
        </p:spPr>
        <p:txBody>
          <a:bodyPr/>
          <a:lstStyle/>
          <a:p>
            <a:r>
              <a:rPr lang="nb-NO" dirty="0" err="1"/>
              <a:t>Obesity</a:t>
            </a:r>
            <a:endParaRPr lang="nb-NO" dirty="0"/>
          </a:p>
          <a:p>
            <a:r>
              <a:rPr lang="nb-NO" dirty="0" err="1"/>
              <a:t>Asthma</a:t>
            </a:r>
            <a:endParaRPr lang="nb-NO" dirty="0"/>
          </a:p>
          <a:p>
            <a:r>
              <a:rPr lang="nb-NO" dirty="0"/>
              <a:t>Type 1 Diabetes</a:t>
            </a:r>
          </a:p>
        </p:txBody>
      </p:sp>
      <p:sp>
        <p:nvSpPr>
          <p:cNvPr id="5" name="Plassholder for tekst 4">
            <a:extLst>
              <a:ext uri="{FF2B5EF4-FFF2-40B4-BE49-F238E27FC236}">
                <a16:creationId xmlns:a16="http://schemas.microsoft.com/office/drawing/2014/main" id="{6EDD4310-07C9-46E2-8C6A-FDB8FD603083}"/>
              </a:ext>
            </a:extLst>
          </p:cNvPr>
          <p:cNvSpPr>
            <a:spLocks noGrp="1"/>
          </p:cNvSpPr>
          <p:nvPr>
            <p:ph type="body" sz="quarter" idx="3"/>
          </p:nvPr>
        </p:nvSpPr>
        <p:spPr>
          <a:xfrm>
            <a:off x="4645025" y="3212976"/>
            <a:ext cx="4041775" cy="639762"/>
          </a:xfrm>
        </p:spPr>
        <p:txBody>
          <a:bodyPr/>
          <a:lstStyle/>
          <a:p>
            <a:r>
              <a:rPr lang="nb-NO" sz="2000" dirty="0" err="1"/>
              <a:t>Breastfeeding</a:t>
            </a:r>
            <a:r>
              <a:rPr lang="nb-NO" sz="2000" dirty="0"/>
              <a:t> </a:t>
            </a:r>
            <a:r>
              <a:rPr lang="nb-NO" sz="2000" dirty="0" err="1"/>
              <a:t>associated</a:t>
            </a:r>
            <a:r>
              <a:rPr lang="nb-NO" sz="2000" dirty="0"/>
              <a:t> </a:t>
            </a:r>
            <a:r>
              <a:rPr lang="nb-NO" sz="2000" dirty="0" err="1"/>
              <a:t>with</a:t>
            </a:r>
            <a:r>
              <a:rPr lang="nb-NO" sz="2000" dirty="0"/>
              <a:t> a </a:t>
            </a:r>
            <a:r>
              <a:rPr lang="nb-NO" sz="2000" dirty="0" err="1"/>
              <a:t>decreased</a:t>
            </a:r>
            <a:r>
              <a:rPr lang="nb-NO" sz="2000" dirty="0"/>
              <a:t> risk of: </a:t>
            </a:r>
          </a:p>
        </p:txBody>
      </p:sp>
      <p:sp>
        <p:nvSpPr>
          <p:cNvPr id="6" name="Plassholder for innhold 5">
            <a:extLst>
              <a:ext uri="{FF2B5EF4-FFF2-40B4-BE49-F238E27FC236}">
                <a16:creationId xmlns:a16="http://schemas.microsoft.com/office/drawing/2014/main" id="{6A8F03B5-FA20-44B8-99B7-BB9C1BC6CC5A}"/>
              </a:ext>
            </a:extLst>
          </p:cNvPr>
          <p:cNvSpPr>
            <a:spLocks noGrp="1"/>
          </p:cNvSpPr>
          <p:nvPr>
            <p:ph sz="quarter" idx="4"/>
          </p:nvPr>
        </p:nvSpPr>
        <p:spPr>
          <a:xfrm>
            <a:off x="4645025" y="3903067"/>
            <a:ext cx="4041775" cy="1758181"/>
          </a:xfrm>
        </p:spPr>
        <p:txBody>
          <a:bodyPr/>
          <a:lstStyle/>
          <a:p>
            <a:r>
              <a:rPr lang="nb-NO" dirty="0" err="1"/>
              <a:t>Obesity</a:t>
            </a:r>
            <a:endParaRPr lang="nb-NO" dirty="0"/>
          </a:p>
          <a:p>
            <a:r>
              <a:rPr lang="nb-NO" dirty="0"/>
              <a:t>Diabetes</a:t>
            </a:r>
          </a:p>
          <a:p>
            <a:r>
              <a:rPr lang="nb-NO" dirty="0" err="1"/>
              <a:t>Diarrheal</a:t>
            </a:r>
            <a:r>
              <a:rPr lang="nb-NO" dirty="0"/>
              <a:t> </a:t>
            </a:r>
            <a:r>
              <a:rPr lang="nb-NO" dirty="0" err="1"/>
              <a:t>diseases</a:t>
            </a:r>
            <a:endParaRPr lang="nb-NO" dirty="0"/>
          </a:p>
          <a:p>
            <a:endParaRPr lang="nb-NO" dirty="0"/>
          </a:p>
        </p:txBody>
      </p:sp>
      <p:sp>
        <p:nvSpPr>
          <p:cNvPr id="7" name="Rektangel 6">
            <a:extLst>
              <a:ext uri="{FF2B5EF4-FFF2-40B4-BE49-F238E27FC236}">
                <a16:creationId xmlns:a16="http://schemas.microsoft.com/office/drawing/2014/main" id="{BB25088F-88F2-4632-B797-390038A83A7F}"/>
              </a:ext>
            </a:extLst>
          </p:cNvPr>
          <p:cNvSpPr/>
          <p:nvPr/>
        </p:nvSpPr>
        <p:spPr>
          <a:xfrm>
            <a:off x="1788331" y="5445224"/>
            <a:ext cx="5663989" cy="707886"/>
          </a:xfrm>
          <a:prstGeom prst="rect">
            <a:avLst/>
          </a:prstGeom>
          <a:ln>
            <a:solidFill>
              <a:schemeClr val="tx1"/>
            </a:solidFill>
          </a:ln>
        </p:spPr>
        <p:txBody>
          <a:bodyPr wrap="square">
            <a:spAutoFit/>
          </a:bodyPr>
          <a:lstStyle/>
          <a:p>
            <a:r>
              <a:rPr lang="nb-NO" dirty="0"/>
              <a:t>Not EBF </a:t>
            </a:r>
            <a:r>
              <a:rPr lang="nb-NO" dirty="0" err="1"/>
              <a:t>increases</a:t>
            </a:r>
            <a:r>
              <a:rPr lang="nb-NO" dirty="0"/>
              <a:t> </a:t>
            </a:r>
            <a:r>
              <a:rPr lang="nb-NO" dirty="0" err="1"/>
              <a:t>the</a:t>
            </a:r>
            <a:r>
              <a:rPr lang="nb-NO" dirty="0"/>
              <a:t> risk of </a:t>
            </a:r>
            <a:r>
              <a:rPr lang="nb-NO" dirty="0" err="1"/>
              <a:t>overweight</a:t>
            </a:r>
            <a:r>
              <a:rPr lang="nb-NO" dirty="0"/>
              <a:t>, </a:t>
            </a:r>
          </a:p>
          <a:p>
            <a:r>
              <a:rPr lang="nb-NO" dirty="0"/>
              <a:t>- due to </a:t>
            </a:r>
            <a:r>
              <a:rPr lang="nb-NO" dirty="0" err="1"/>
              <a:t>changes</a:t>
            </a:r>
            <a:r>
              <a:rPr lang="nb-NO" dirty="0"/>
              <a:t> in microbiota </a:t>
            </a:r>
            <a:r>
              <a:rPr lang="nb-NO" dirty="0" err="1"/>
              <a:t>when</a:t>
            </a:r>
            <a:r>
              <a:rPr lang="nb-NO" dirty="0"/>
              <a:t> </a:t>
            </a:r>
            <a:r>
              <a:rPr lang="nb-NO" dirty="0" err="1"/>
              <a:t>formula</a:t>
            </a:r>
            <a:r>
              <a:rPr lang="nb-NO" dirty="0"/>
              <a:t> </a:t>
            </a:r>
            <a:r>
              <a:rPr lang="nb-NO" dirty="0" err="1"/>
              <a:t>fed</a:t>
            </a:r>
            <a:r>
              <a:rPr lang="nb-NO" dirty="0"/>
              <a:t>  </a:t>
            </a:r>
          </a:p>
        </p:txBody>
      </p:sp>
      <p:sp>
        <p:nvSpPr>
          <p:cNvPr id="8" name="Rectangle 2"/>
          <p:cNvSpPr>
            <a:spLocks noChangeArrowheads="1"/>
          </p:cNvSpPr>
          <p:nvPr/>
        </p:nvSpPr>
        <p:spPr bwMode="auto">
          <a:xfrm>
            <a:off x="-4125" y="1065510"/>
            <a:ext cx="9144000" cy="923330"/>
          </a:xfrm>
          <a:prstGeom prst="rect">
            <a:avLst/>
          </a:prstGeom>
          <a:noFill/>
          <a:ln w="9525">
            <a:noFill/>
            <a:miter lim="800000"/>
            <a:headEnd/>
            <a:tailEnd/>
          </a:ln>
          <a:effectLst/>
        </p:spPr>
        <p:txBody>
          <a:bodyPr>
            <a:spAutoFit/>
          </a:bodyPr>
          <a:lstStyle/>
          <a:p>
            <a:pPr>
              <a:defRPr/>
            </a:pPr>
            <a:r>
              <a:rPr lang="nb-NO" sz="1800" dirty="0">
                <a:solidFill>
                  <a:srgbClr val="5F5F5F"/>
                </a:solidFill>
                <a:effectLst>
                  <a:outerShdw blurRad="38100" dist="38100" dir="2700000" algn="tl">
                    <a:srgbClr val="C0C0C0"/>
                  </a:outerShdw>
                </a:effectLst>
              </a:rPr>
              <a:t>Baby at </a:t>
            </a:r>
            <a:r>
              <a:rPr lang="nb-NO" sz="1800" dirty="0" err="1">
                <a:solidFill>
                  <a:srgbClr val="5F5F5F"/>
                </a:solidFill>
                <a:effectLst>
                  <a:outerShdw blurRad="38100" dist="38100" dir="2700000" algn="tl">
                    <a:srgbClr val="C0C0C0"/>
                  </a:outerShdw>
                </a:effectLst>
              </a:rPr>
              <a:t>birth</a:t>
            </a:r>
            <a:r>
              <a:rPr lang="nb-NO" sz="1800" dirty="0">
                <a:solidFill>
                  <a:srgbClr val="5F5F5F"/>
                </a:solidFill>
                <a:effectLst>
                  <a:outerShdw blurRad="38100" dist="38100" dir="2700000" algn="tl">
                    <a:srgbClr val="C0C0C0"/>
                  </a:outerShdw>
                </a:effectLst>
              </a:rPr>
              <a:t>:	”</a:t>
            </a:r>
            <a:r>
              <a:rPr lang="nb-NO" sz="1800" dirty="0" err="1">
                <a:solidFill>
                  <a:srgbClr val="5F5F5F"/>
                </a:solidFill>
                <a:effectLst>
                  <a:outerShdw blurRad="38100" dist="38100" dir="2700000" algn="tl">
                    <a:srgbClr val="C0C0C0"/>
                  </a:outerShdw>
                </a:effectLst>
              </a:rPr>
              <a:t>almost</a:t>
            </a:r>
            <a:r>
              <a:rPr lang="nb-NO" sz="1800" dirty="0">
                <a:solidFill>
                  <a:srgbClr val="5F5F5F"/>
                </a:solidFill>
                <a:effectLst>
                  <a:outerShdw blurRad="38100" dist="38100" dir="2700000" algn="tl">
                    <a:srgbClr val="C0C0C0"/>
                  </a:outerShdw>
                </a:effectLst>
              </a:rPr>
              <a:t> sterile”</a:t>
            </a:r>
            <a:r>
              <a:rPr lang="nb-NO" sz="1800" dirty="0">
                <a:solidFill>
                  <a:srgbClr val="5F5F5F"/>
                </a:solidFill>
              </a:rPr>
              <a:t> </a:t>
            </a:r>
          </a:p>
          <a:p>
            <a:pPr>
              <a:defRPr/>
            </a:pPr>
            <a:r>
              <a:rPr lang="nb-NO" sz="1800" dirty="0">
                <a:solidFill>
                  <a:srgbClr val="5F5F5F"/>
                </a:solidFill>
              </a:rPr>
              <a:t>		(</a:t>
            </a:r>
            <a:r>
              <a:rPr lang="nb-NO" sz="1800" dirty="0" err="1">
                <a:solidFill>
                  <a:srgbClr val="5F5F5F"/>
                </a:solidFill>
              </a:rPr>
              <a:t>no</a:t>
            </a:r>
            <a:r>
              <a:rPr lang="nb-NO" sz="1800" dirty="0">
                <a:solidFill>
                  <a:srgbClr val="5F5F5F"/>
                </a:solidFill>
              </a:rPr>
              <a:t>/</a:t>
            </a:r>
            <a:r>
              <a:rPr lang="nb-NO" sz="1800" dirty="0" err="1">
                <a:solidFill>
                  <a:srgbClr val="5F5F5F"/>
                </a:solidFill>
              </a:rPr>
              <a:t>few</a:t>
            </a:r>
            <a:r>
              <a:rPr lang="nb-NO" sz="1800" dirty="0">
                <a:solidFill>
                  <a:srgbClr val="5F5F5F"/>
                </a:solidFill>
              </a:rPr>
              <a:t> </a:t>
            </a:r>
            <a:r>
              <a:rPr lang="nb-NO" sz="1800" dirty="0" err="1">
                <a:solidFill>
                  <a:srgbClr val="5F5F5F"/>
                </a:solidFill>
              </a:rPr>
              <a:t>microorganisms</a:t>
            </a:r>
            <a:r>
              <a:rPr lang="nb-NO" sz="1800" dirty="0">
                <a:solidFill>
                  <a:srgbClr val="5F5F5F"/>
                </a:solidFill>
              </a:rPr>
              <a:t> in </a:t>
            </a:r>
            <a:r>
              <a:rPr lang="nb-NO" sz="1800" dirty="0" err="1">
                <a:solidFill>
                  <a:srgbClr val="5F5F5F"/>
                </a:solidFill>
              </a:rPr>
              <a:t>the</a:t>
            </a:r>
            <a:r>
              <a:rPr lang="nb-NO" sz="1800" dirty="0">
                <a:solidFill>
                  <a:srgbClr val="5F5F5F"/>
                </a:solidFill>
              </a:rPr>
              <a:t> gut</a:t>
            </a:r>
          </a:p>
          <a:p>
            <a:pPr>
              <a:defRPr/>
            </a:pPr>
            <a:r>
              <a:rPr lang="nb-NO" sz="1800" dirty="0">
                <a:solidFill>
                  <a:srgbClr val="5F5F5F"/>
                </a:solidFill>
              </a:rPr>
              <a:t>		”</a:t>
            </a:r>
            <a:r>
              <a:rPr lang="nb-NO" sz="1800" dirty="0" err="1">
                <a:solidFill>
                  <a:srgbClr val="5F5F5F"/>
                </a:solidFill>
              </a:rPr>
              <a:t>colonisation</a:t>
            </a:r>
            <a:r>
              <a:rPr lang="nb-NO" sz="1800" dirty="0">
                <a:solidFill>
                  <a:srgbClr val="5F5F5F"/>
                </a:solidFill>
              </a:rPr>
              <a:t>” </a:t>
            </a:r>
            <a:r>
              <a:rPr lang="nb-NO" sz="1800" dirty="0" err="1">
                <a:solidFill>
                  <a:srgbClr val="5F5F5F"/>
                </a:solidFill>
              </a:rPr>
              <a:t>takes</a:t>
            </a:r>
            <a:r>
              <a:rPr lang="nb-NO" sz="1800" dirty="0">
                <a:solidFill>
                  <a:srgbClr val="5F5F5F"/>
                </a:solidFill>
              </a:rPr>
              <a:t> </a:t>
            </a:r>
            <a:r>
              <a:rPr lang="nb-NO" sz="1800" dirty="0" err="1">
                <a:solidFill>
                  <a:srgbClr val="5F5F5F"/>
                </a:solidFill>
              </a:rPr>
              <a:t>place</a:t>
            </a:r>
            <a:r>
              <a:rPr lang="nb-NO" sz="1800" dirty="0">
                <a:solidFill>
                  <a:srgbClr val="5F5F5F"/>
                </a:solidFill>
              </a:rPr>
              <a:t> during / </a:t>
            </a:r>
            <a:r>
              <a:rPr lang="nb-NO" sz="1800" dirty="0" err="1">
                <a:solidFill>
                  <a:srgbClr val="5F5F5F"/>
                </a:solidFill>
              </a:rPr>
              <a:t>after</a:t>
            </a:r>
            <a:r>
              <a:rPr lang="nb-NO" sz="1800" dirty="0">
                <a:solidFill>
                  <a:srgbClr val="5F5F5F"/>
                </a:solidFill>
              </a:rPr>
              <a:t> </a:t>
            </a:r>
            <a:r>
              <a:rPr lang="nb-NO" sz="1800" dirty="0" err="1">
                <a:solidFill>
                  <a:srgbClr val="5F5F5F"/>
                </a:solidFill>
              </a:rPr>
              <a:t>birth</a:t>
            </a:r>
            <a:r>
              <a:rPr lang="nb-NO" sz="1800" dirty="0">
                <a:solidFill>
                  <a:srgbClr val="5F5F5F"/>
                </a:solidFill>
              </a:rPr>
              <a:t>)		</a:t>
            </a:r>
          </a:p>
        </p:txBody>
      </p:sp>
      <p:sp>
        <p:nvSpPr>
          <p:cNvPr id="9" name="Text Box 3"/>
          <p:cNvSpPr txBox="1">
            <a:spLocks noChangeArrowheads="1"/>
          </p:cNvSpPr>
          <p:nvPr/>
        </p:nvSpPr>
        <p:spPr bwMode="auto">
          <a:xfrm>
            <a:off x="3027406" y="2268161"/>
            <a:ext cx="2149948" cy="584775"/>
          </a:xfrm>
          <a:prstGeom prst="rect">
            <a:avLst/>
          </a:prstGeom>
          <a:noFill/>
          <a:ln w="127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b-NO" altLang="nb-NO" sz="1600" dirty="0" err="1">
                <a:solidFill>
                  <a:srgbClr val="5F5F5F"/>
                </a:solidFill>
                <a:latin typeface="Times New Roman" pitchFamily="18" charset="0"/>
              </a:rPr>
              <a:t>Microbes</a:t>
            </a:r>
            <a:r>
              <a:rPr lang="nb-NO" altLang="nb-NO" sz="1600" dirty="0">
                <a:solidFill>
                  <a:srgbClr val="5F5F5F"/>
                </a:solidFill>
                <a:latin typeface="Times New Roman" pitchFamily="18" charset="0"/>
              </a:rPr>
              <a:t> from </a:t>
            </a:r>
            <a:r>
              <a:rPr lang="nb-NO" altLang="nb-NO" sz="1600" dirty="0" err="1">
                <a:solidFill>
                  <a:srgbClr val="5F5F5F"/>
                </a:solidFill>
                <a:latin typeface="Times New Roman" pitchFamily="18" charset="0"/>
              </a:rPr>
              <a:t>mother</a:t>
            </a:r>
            <a:r>
              <a:rPr lang="nb-NO" altLang="nb-NO" sz="1600" dirty="0">
                <a:solidFill>
                  <a:srgbClr val="5F5F5F"/>
                </a:solidFill>
                <a:latin typeface="Times New Roman" pitchFamily="18" charset="0"/>
              </a:rPr>
              <a:t> </a:t>
            </a:r>
          </a:p>
          <a:p>
            <a:pPr eaLnBrk="1" hangingPunct="1">
              <a:spcBef>
                <a:spcPct val="0"/>
              </a:spcBef>
              <a:buFontTx/>
              <a:buNone/>
            </a:pPr>
            <a:r>
              <a:rPr lang="nb-NO" altLang="nb-NO" sz="1600" dirty="0">
                <a:solidFill>
                  <a:srgbClr val="5F5F5F"/>
                </a:solidFill>
                <a:latin typeface="Times New Roman" pitchFamily="18" charset="0"/>
              </a:rPr>
              <a:t>during vaginal </a:t>
            </a:r>
            <a:r>
              <a:rPr lang="nb-NO" altLang="nb-NO" sz="1600" dirty="0" err="1">
                <a:solidFill>
                  <a:srgbClr val="5F5F5F"/>
                </a:solidFill>
                <a:latin typeface="Times New Roman" pitchFamily="18" charset="0"/>
              </a:rPr>
              <a:t>delivery</a:t>
            </a:r>
            <a:endParaRPr lang="nb-NO" altLang="nb-NO" sz="1600" dirty="0">
              <a:solidFill>
                <a:srgbClr val="5F5F5F"/>
              </a:solidFill>
              <a:latin typeface="Times New Roman" pitchFamily="18" charset="0"/>
            </a:endParaRPr>
          </a:p>
        </p:txBody>
      </p:sp>
      <p:sp>
        <p:nvSpPr>
          <p:cNvPr id="10" name="Text Box 4"/>
          <p:cNvSpPr txBox="1">
            <a:spLocks noChangeArrowheads="1"/>
          </p:cNvSpPr>
          <p:nvPr/>
        </p:nvSpPr>
        <p:spPr bwMode="auto">
          <a:xfrm>
            <a:off x="5580112" y="2165955"/>
            <a:ext cx="2978701" cy="83099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b-NO" altLang="nb-NO" sz="1600">
                <a:solidFill>
                  <a:srgbClr val="5F5F5F"/>
                </a:solidFill>
                <a:latin typeface="Times New Roman" pitchFamily="18" charset="0"/>
              </a:rPr>
              <a:t>Microbes </a:t>
            </a:r>
            <a:r>
              <a:rPr lang="nb-NO" altLang="nb-NO" sz="1600" dirty="0">
                <a:solidFill>
                  <a:srgbClr val="5F5F5F"/>
                </a:solidFill>
                <a:latin typeface="Times New Roman" pitchFamily="18" charset="0"/>
              </a:rPr>
              <a:t>from </a:t>
            </a:r>
          </a:p>
          <a:p>
            <a:pPr eaLnBrk="1" hangingPunct="1">
              <a:spcBef>
                <a:spcPct val="0"/>
              </a:spcBef>
              <a:buFontTx/>
              <a:buNone/>
            </a:pPr>
            <a:r>
              <a:rPr lang="nb-NO" altLang="nb-NO" sz="1600" dirty="0">
                <a:solidFill>
                  <a:srgbClr val="5F5F5F"/>
                </a:solidFill>
                <a:latin typeface="Times New Roman" pitchFamily="18" charset="0"/>
              </a:rPr>
              <a:t>food / </a:t>
            </a:r>
            <a:r>
              <a:rPr lang="nb-NO" altLang="nb-NO" sz="1600" dirty="0" err="1">
                <a:solidFill>
                  <a:srgbClr val="5F5F5F"/>
                </a:solidFill>
                <a:latin typeface="Times New Roman" pitchFamily="18" charset="0"/>
              </a:rPr>
              <a:t>surroundings</a:t>
            </a:r>
            <a:r>
              <a:rPr lang="nb-NO" altLang="nb-NO" sz="1600" dirty="0">
                <a:solidFill>
                  <a:srgbClr val="5F5F5F"/>
                </a:solidFill>
                <a:latin typeface="Times New Roman" pitchFamily="18" charset="0"/>
              </a:rPr>
              <a:t> </a:t>
            </a:r>
          </a:p>
          <a:p>
            <a:pPr eaLnBrk="1" hangingPunct="1">
              <a:spcBef>
                <a:spcPct val="0"/>
              </a:spcBef>
              <a:buFontTx/>
              <a:buNone/>
            </a:pPr>
            <a:r>
              <a:rPr lang="nb-NO" altLang="nb-NO" sz="1600" dirty="0">
                <a:solidFill>
                  <a:srgbClr val="5F5F5F"/>
                </a:solidFill>
                <a:latin typeface="Times New Roman" pitchFamily="18" charset="0"/>
              </a:rPr>
              <a:t>e.g. </a:t>
            </a:r>
            <a:r>
              <a:rPr lang="nb-NO" altLang="nb-NO" sz="1600" dirty="0" err="1">
                <a:solidFill>
                  <a:srgbClr val="5F5F5F"/>
                </a:solidFill>
                <a:latin typeface="Times New Roman" pitchFamily="18" charset="0"/>
              </a:rPr>
              <a:t>skin</a:t>
            </a:r>
            <a:r>
              <a:rPr lang="nb-NO" altLang="nb-NO" sz="1600" dirty="0">
                <a:solidFill>
                  <a:srgbClr val="5F5F5F"/>
                </a:solidFill>
                <a:latin typeface="Times New Roman" pitchFamily="18" charset="0"/>
              </a:rPr>
              <a:t> flora from OR personell!</a:t>
            </a:r>
          </a:p>
        </p:txBody>
      </p:sp>
      <p:sp>
        <p:nvSpPr>
          <p:cNvPr id="11" name="Line 5"/>
          <p:cNvSpPr>
            <a:spLocks noChangeShapeType="1"/>
          </p:cNvSpPr>
          <p:nvPr/>
        </p:nvSpPr>
        <p:spPr bwMode="auto">
          <a:xfrm flipV="1">
            <a:off x="4440281" y="1915939"/>
            <a:ext cx="215900" cy="288925"/>
          </a:xfrm>
          <a:prstGeom prst="line">
            <a:avLst/>
          </a:prstGeom>
          <a:noFill/>
          <a:ln w="9525">
            <a:solidFill>
              <a:schemeClr val="tx1"/>
            </a:solidFill>
            <a:round/>
            <a:headEnd/>
            <a:tailEnd type="triangle" w="med" len="med"/>
          </a:ln>
          <a:effectLst/>
        </p:spPr>
        <p:txBody>
          <a:bodyPr/>
          <a:lstStyle/>
          <a:p>
            <a:pPr>
              <a:defRPr/>
            </a:pPr>
            <a:endParaRPr lang="nb-NO" sz="1800">
              <a:effectLst>
                <a:outerShdw blurRad="38100" dist="38100" dir="2700000" algn="tl">
                  <a:srgbClr val="000000">
                    <a:alpha val="43137"/>
                  </a:srgbClr>
                </a:outerShdw>
              </a:effectLst>
            </a:endParaRPr>
          </a:p>
        </p:txBody>
      </p:sp>
      <p:sp>
        <p:nvSpPr>
          <p:cNvPr id="12" name="Line 6"/>
          <p:cNvSpPr>
            <a:spLocks noChangeShapeType="1"/>
          </p:cNvSpPr>
          <p:nvPr/>
        </p:nvSpPr>
        <p:spPr bwMode="auto">
          <a:xfrm flipH="1" flipV="1">
            <a:off x="5796136" y="1915939"/>
            <a:ext cx="142875" cy="288925"/>
          </a:xfrm>
          <a:prstGeom prst="line">
            <a:avLst/>
          </a:prstGeom>
          <a:noFill/>
          <a:ln w="9525">
            <a:solidFill>
              <a:schemeClr val="tx1"/>
            </a:solidFill>
            <a:round/>
            <a:headEnd/>
            <a:tailEnd type="triangle" w="med" len="med"/>
          </a:ln>
          <a:effectLst/>
        </p:spPr>
        <p:txBody>
          <a:bodyPr/>
          <a:lstStyle/>
          <a:p>
            <a:pPr>
              <a:defRPr/>
            </a:pPr>
            <a:endParaRPr lang="nb-NO" sz="1800">
              <a:effectLst>
                <a:outerShdw blurRad="38100" dist="38100" dir="2700000" algn="tl">
                  <a:srgbClr val="000000">
                    <a:alpha val="43137"/>
                  </a:srgbClr>
                </a:outerShdw>
              </a:effectLst>
            </a:endParaRPr>
          </a:p>
        </p:txBody>
      </p:sp>
      <p:sp>
        <p:nvSpPr>
          <p:cNvPr id="13" name="Rektangel 12"/>
          <p:cNvSpPr/>
          <p:nvPr/>
        </p:nvSpPr>
        <p:spPr>
          <a:xfrm>
            <a:off x="2083422" y="6453336"/>
            <a:ext cx="3395481" cy="253916"/>
          </a:xfrm>
          <a:prstGeom prst="rect">
            <a:avLst/>
          </a:prstGeom>
        </p:spPr>
        <p:txBody>
          <a:bodyPr wrap="none">
            <a:spAutoFit/>
          </a:bodyPr>
          <a:lstStyle/>
          <a:p>
            <a:r>
              <a:rPr lang="nb-NO" altLang="nb-NO" sz="1050">
                <a:latin typeface="Arial" charset="0"/>
              </a:rPr>
              <a:t>Beate Fossum Løland, MDR,  Ina Aasen, RM, IBCLC </a:t>
            </a:r>
          </a:p>
        </p:txBody>
      </p:sp>
    </p:spTree>
    <p:extLst>
      <p:ext uri="{BB962C8B-B14F-4D97-AF65-F5344CB8AC3E}">
        <p14:creationId xmlns:p14="http://schemas.microsoft.com/office/powerpoint/2010/main" val="27229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P spid="7" grpId="0" animBg="1"/>
      <p:bldP spid="8" grpId="0"/>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51520" y="1340768"/>
            <a:ext cx="8204448" cy="4161511"/>
          </a:xfrm>
        </p:spPr>
        <p:txBody>
          <a:bodyPr/>
          <a:lstStyle/>
          <a:p>
            <a:pPr>
              <a:buNone/>
            </a:pPr>
            <a:r>
              <a:rPr lang="en-US" sz="3600" dirty="0"/>
              <a:t>C-section: </a:t>
            </a:r>
          </a:p>
          <a:p>
            <a:r>
              <a:rPr lang="en-US" dirty="0"/>
              <a:t>reduces initiation of breastfeeding</a:t>
            </a:r>
          </a:p>
          <a:p>
            <a:r>
              <a:rPr lang="nb-NO" dirty="0" err="1"/>
              <a:t>enhances</a:t>
            </a:r>
            <a:r>
              <a:rPr lang="en-US" dirty="0"/>
              <a:t> the time before the first breastfeeding</a:t>
            </a:r>
          </a:p>
          <a:p>
            <a:r>
              <a:rPr lang="en-US" dirty="0"/>
              <a:t>reduces exclusive breastfeeding</a:t>
            </a:r>
          </a:p>
          <a:p>
            <a:r>
              <a:rPr lang="en-US" dirty="0"/>
              <a:t>enhances </a:t>
            </a:r>
            <a:r>
              <a:rPr lang="nb-NO" dirty="0" err="1"/>
              <a:t>initiation</a:t>
            </a:r>
            <a:r>
              <a:rPr lang="nb-NO" dirty="0"/>
              <a:t> </a:t>
            </a:r>
            <a:r>
              <a:rPr lang="nb-NO" dirty="0" err="1"/>
              <a:t>of</a:t>
            </a:r>
            <a:r>
              <a:rPr lang="nb-NO" dirty="0"/>
              <a:t> </a:t>
            </a:r>
            <a:r>
              <a:rPr lang="nb-NO" dirty="0" err="1"/>
              <a:t>milkproduction</a:t>
            </a:r>
            <a:r>
              <a:rPr lang="en-US" dirty="0"/>
              <a:t> </a:t>
            </a:r>
          </a:p>
          <a:p>
            <a:pPr lvl="1"/>
            <a:r>
              <a:rPr lang="en-US" dirty="0"/>
              <a:t>which will affect total milk production later </a:t>
            </a:r>
          </a:p>
        </p:txBody>
      </p:sp>
      <p:sp>
        <p:nvSpPr>
          <p:cNvPr id="5" name="Rektangel 4">
            <a:extLst>
              <a:ext uri="{FF2B5EF4-FFF2-40B4-BE49-F238E27FC236}">
                <a16:creationId xmlns:a16="http://schemas.microsoft.com/office/drawing/2014/main" id="{1FBBCC85-7278-4B51-A779-15BDC54BBABF}"/>
              </a:ext>
            </a:extLst>
          </p:cNvPr>
          <p:cNvSpPr/>
          <p:nvPr/>
        </p:nvSpPr>
        <p:spPr>
          <a:xfrm>
            <a:off x="251520" y="5517232"/>
            <a:ext cx="8496944" cy="584775"/>
          </a:xfrm>
          <a:prstGeom prst="rect">
            <a:avLst/>
          </a:prstGeom>
        </p:spPr>
        <p:txBody>
          <a:bodyPr wrap="square">
            <a:spAutoFit/>
          </a:bodyPr>
          <a:lstStyle/>
          <a:p>
            <a:r>
              <a:rPr lang="en-US" sz="1600" i="1" dirty="0"/>
              <a:t>Stevens, J., </a:t>
            </a:r>
            <a:r>
              <a:rPr lang="en-US" sz="1600" i="1" dirty="0" err="1"/>
              <a:t>Schmied</a:t>
            </a:r>
            <a:r>
              <a:rPr lang="en-US" sz="1600" i="1" dirty="0"/>
              <a:t>, V., Burns, E., &amp; Dahlen, H. (2014). Immediate or early skin‐to‐skin contact after a Caesarean section: a review of the literature. Maternal &amp; child nutrition, 10(4), 456-473</a:t>
            </a:r>
            <a:endParaRPr lang="nb-NO" sz="1600" i="1" dirty="0"/>
          </a:p>
        </p:txBody>
      </p:sp>
      <p:sp>
        <p:nvSpPr>
          <p:cNvPr id="6" name="Tittel 1"/>
          <p:cNvSpPr txBox="1">
            <a:spLocks/>
          </p:cNvSpPr>
          <p:nvPr/>
        </p:nvSpPr>
        <p:spPr bwMode="auto">
          <a:xfrm>
            <a:off x="0" y="188640"/>
            <a:ext cx="9144000" cy="78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a:lstStyle>
          <a:p>
            <a:r>
              <a:rPr lang="nb-NO" sz="3600" kern="0"/>
              <a:t>Breastfeeding </a:t>
            </a:r>
            <a:r>
              <a:rPr lang="en-US" sz="3600"/>
              <a:t>is negatively affected by C-section </a:t>
            </a:r>
            <a:endParaRPr lang="nb-NO" sz="3600" kern="0"/>
          </a:p>
        </p:txBody>
      </p:sp>
    </p:spTree>
    <p:extLst>
      <p:ext uri="{BB962C8B-B14F-4D97-AF65-F5344CB8AC3E}">
        <p14:creationId xmlns:p14="http://schemas.microsoft.com/office/powerpoint/2010/main" val="121009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EA7BB7-C8E3-4F99-BAB0-7B6747839D0A}"/>
              </a:ext>
            </a:extLst>
          </p:cNvPr>
          <p:cNvSpPr>
            <a:spLocks noGrp="1"/>
          </p:cNvSpPr>
          <p:nvPr>
            <p:ph type="title"/>
          </p:nvPr>
        </p:nvSpPr>
        <p:spPr>
          <a:xfrm>
            <a:off x="107504" y="404664"/>
            <a:ext cx="8496944" cy="1143000"/>
          </a:xfrm>
        </p:spPr>
        <p:txBody>
          <a:bodyPr/>
          <a:lstStyle/>
          <a:p>
            <a:r>
              <a:rPr lang="en-US" dirty="0"/>
              <a:t>WHO</a:t>
            </a:r>
            <a:r>
              <a:rPr lang="en-US" dirty="0">
                <a:solidFill>
                  <a:srgbClr val="585757"/>
                </a:solidFill>
                <a:latin typeface="UniSansBook"/>
              </a:rPr>
              <a:t> </a:t>
            </a:r>
            <a:r>
              <a:rPr lang="en-US" dirty="0"/>
              <a:t>statement </a:t>
            </a:r>
            <a:endParaRPr lang="nb-NO" dirty="0"/>
          </a:p>
        </p:txBody>
      </p:sp>
      <p:sp>
        <p:nvSpPr>
          <p:cNvPr id="3" name="Plassholder for innhold 2">
            <a:extLst>
              <a:ext uri="{FF2B5EF4-FFF2-40B4-BE49-F238E27FC236}">
                <a16:creationId xmlns:a16="http://schemas.microsoft.com/office/drawing/2014/main" id="{8ABAE024-20B7-42F7-BEED-04626EF784F6}"/>
              </a:ext>
            </a:extLst>
          </p:cNvPr>
          <p:cNvSpPr>
            <a:spLocks noGrp="1"/>
          </p:cNvSpPr>
          <p:nvPr>
            <p:ph idx="1"/>
          </p:nvPr>
        </p:nvSpPr>
        <p:spPr>
          <a:xfrm>
            <a:off x="323528" y="1556792"/>
            <a:ext cx="8496944" cy="4395192"/>
          </a:xfrm>
        </p:spPr>
        <p:txBody>
          <a:bodyPr/>
          <a:lstStyle/>
          <a:p>
            <a:pPr marL="0" indent="0">
              <a:buNone/>
            </a:pPr>
            <a:r>
              <a:rPr lang="en-US" sz="3200" dirty="0"/>
              <a:t>In April 2015, WHO released a statement on caesarean section rates:  </a:t>
            </a:r>
          </a:p>
          <a:p>
            <a:pPr marL="0" indent="0">
              <a:buNone/>
            </a:pPr>
            <a:endParaRPr lang="en-US" sz="3200" dirty="0"/>
          </a:p>
          <a:p>
            <a:pPr marL="0" indent="0">
              <a:buNone/>
            </a:pPr>
            <a:r>
              <a:rPr lang="en-US" sz="3200" dirty="0"/>
              <a:t>Caesarean rates higher than 10% were not associated with any reductions in the rates of maternal and newborn mortality</a:t>
            </a:r>
          </a:p>
          <a:p>
            <a:pPr marL="0" indent="0">
              <a:buNone/>
            </a:pPr>
            <a:endParaRPr lang="nb-NO" dirty="0"/>
          </a:p>
        </p:txBody>
      </p:sp>
      <p:sp>
        <p:nvSpPr>
          <p:cNvPr id="5" name="Rektangel 4">
            <a:extLst>
              <a:ext uri="{FF2B5EF4-FFF2-40B4-BE49-F238E27FC236}">
                <a16:creationId xmlns:a16="http://schemas.microsoft.com/office/drawing/2014/main" id="{CC33965B-FFCA-4E28-8109-779649AC85FD}"/>
              </a:ext>
            </a:extLst>
          </p:cNvPr>
          <p:cNvSpPr/>
          <p:nvPr/>
        </p:nvSpPr>
        <p:spPr>
          <a:xfrm>
            <a:off x="467544" y="5373216"/>
            <a:ext cx="8352928" cy="338554"/>
          </a:xfrm>
          <a:prstGeom prst="rect">
            <a:avLst/>
          </a:prstGeom>
        </p:spPr>
        <p:txBody>
          <a:bodyPr wrap="square">
            <a:spAutoFit/>
          </a:bodyPr>
          <a:lstStyle/>
          <a:p>
            <a:r>
              <a:rPr lang="en-US" sz="1600" dirty="0">
                <a:solidFill>
                  <a:srgbClr val="585757"/>
                </a:solidFill>
                <a:latin typeface="UniSansBook"/>
              </a:rPr>
              <a:t>WHO recommendations non-clinical interventions to reduce unnecessary caesarean sections, 2018</a:t>
            </a:r>
            <a:endParaRPr lang="nb-NO" sz="1600" dirty="0"/>
          </a:p>
        </p:txBody>
      </p:sp>
    </p:spTree>
    <p:extLst>
      <p:ext uri="{BB962C8B-B14F-4D97-AF65-F5344CB8AC3E}">
        <p14:creationId xmlns:p14="http://schemas.microsoft.com/office/powerpoint/2010/main" val="22940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EA7BB7-C8E3-4F99-BAB0-7B6747839D0A}"/>
              </a:ext>
            </a:extLst>
          </p:cNvPr>
          <p:cNvSpPr>
            <a:spLocks noGrp="1"/>
          </p:cNvSpPr>
          <p:nvPr>
            <p:ph type="title"/>
          </p:nvPr>
        </p:nvSpPr>
        <p:spPr>
          <a:xfrm>
            <a:off x="107504" y="404664"/>
            <a:ext cx="8496944" cy="1143000"/>
          </a:xfrm>
        </p:spPr>
        <p:txBody>
          <a:bodyPr/>
          <a:lstStyle/>
          <a:p>
            <a:r>
              <a:rPr lang="en-US" dirty="0"/>
              <a:t>WHO</a:t>
            </a:r>
            <a:r>
              <a:rPr lang="en-US" dirty="0">
                <a:solidFill>
                  <a:srgbClr val="585757"/>
                </a:solidFill>
                <a:latin typeface="UniSansBook"/>
              </a:rPr>
              <a:t> </a:t>
            </a:r>
            <a:r>
              <a:rPr lang="en-US" dirty="0"/>
              <a:t>statement </a:t>
            </a:r>
            <a:endParaRPr lang="nb-NO" dirty="0"/>
          </a:p>
        </p:txBody>
      </p:sp>
      <p:sp>
        <p:nvSpPr>
          <p:cNvPr id="3" name="Plassholder for innhold 2">
            <a:extLst>
              <a:ext uri="{FF2B5EF4-FFF2-40B4-BE49-F238E27FC236}">
                <a16:creationId xmlns:a16="http://schemas.microsoft.com/office/drawing/2014/main" id="{8ABAE024-20B7-42F7-BEED-04626EF784F6}"/>
              </a:ext>
            </a:extLst>
          </p:cNvPr>
          <p:cNvSpPr>
            <a:spLocks noGrp="1"/>
          </p:cNvSpPr>
          <p:nvPr>
            <p:ph idx="1"/>
          </p:nvPr>
        </p:nvSpPr>
        <p:spPr>
          <a:xfrm>
            <a:off x="323528" y="1844824"/>
            <a:ext cx="8496944" cy="2808312"/>
          </a:xfrm>
        </p:spPr>
        <p:txBody>
          <a:bodyPr/>
          <a:lstStyle/>
          <a:p>
            <a:pPr marL="0" indent="0">
              <a:buNone/>
            </a:pPr>
            <a:r>
              <a:rPr lang="en-US" sz="3200" dirty="0">
                <a:solidFill>
                  <a:srgbClr val="000000"/>
                </a:solidFill>
                <a:latin typeface="Myriad Pro"/>
              </a:rPr>
              <a:t>WHO proposes the Robson classification system as a global standard for assessing, monitoring and comparing caesarean section rates within healthcare facilities over time, and between facilities </a:t>
            </a:r>
            <a:endParaRPr lang="nb-NO" sz="3200" dirty="0"/>
          </a:p>
          <a:p>
            <a:pPr marL="0" indent="0">
              <a:buNone/>
            </a:pPr>
            <a:endParaRPr lang="nb-NO" dirty="0"/>
          </a:p>
        </p:txBody>
      </p:sp>
      <p:sp>
        <p:nvSpPr>
          <p:cNvPr id="5" name="Rektangel 4">
            <a:extLst>
              <a:ext uri="{FF2B5EF4-FFF2-40B4-BE49-F238E27FC236}">
                <a16:creationId xmlns:a16="http://schemas.microsoft.com/office/drawing/2014/main" id="{CC33965B-FFCA-4E28-8109-779649AC85FD}"/>
              </a:ext>
            </a:extLst>
          </p:cNvPr>
          <p:cNvSpPr/>
          <p:nvPr/>
        </p:nvSpPr>
        <p:spPr>
          <a:xfrm>
            <a:off x="467544" y="5373216"/>
            <a:ext cx="8352928" cy="338554"/>
          </a:xfrm>
          <a:prstGeom prst="rect">
            <a:avLst/>
          </a:prstGeom>
        </p:spPr>
        <p:txBody>
          <a:bodyPr wrap="square">
            <a:spAutoFit/>
          </a:bodyPr>
          <a:lstStyle/>
          <a:p>
            <a:r>
              <a:rPr lang="en-US" sz="1600" dirty="0">
                <a:solidFill>
                  <a:srgbClr val="585757"/>
                </a:solidFill>
                <a:latin typeface="UniSansBook"/>
              </a:rPr>
              <a:t>WHO recommendations non-clinical interventions to reduce unnecessary caesarean sections, 2018</a:t>
            </a:r>
            <a:endParaRPr lang="nb-NO" sz="1600" dirty="0"/>
          </a:p>
        </p:txBody>
      </p:sp>
    </p:spTree>
    <p:extLst>
      <p:ext uri="{BB962C8B-B14F-4D97-AF65-F5344CB8AC3E}">
        <p14:creationId xmlns:p14="http://schemas.microsoft.com/office/powerpoint/2010/main" val="217400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970A14F-2F61-4264-B3AD-8A7C221421D9}"/>
              </a:ext>
            </a:extLst>
          </p:cNvPr>
          <p:cNvSpPr/>
          <p:nvPr/>
        </p:nvSpPr>
        <p:spPr>
          <a:xfrm>
            <a:off x="0" y="1256561"/>
            <a:ext cx="9036496" cy="3108543"/>
          </a:xfrm>
          <a:prstGeom prst="rect">
            <a:avLst/>
          </a:prstGeom>
        </p:spPr>
        <p:txBody>
          <a:bodyPr wrap="square">
            <a:spAutoFit/>
          </a:bodyPr>
          <a:lstStyle/>
          <a:p>
            <a:pPr algn="ctr"/>
            <a:r>
              <a:rPr lang="en-US" sz="8800" b="1" dirty="0">
                <a:solidFill>
                  <a:schemeClr val="accent1">
                    <a:lumMod val="50000"/>
                  </a:schemeClr>
                </a:solidFill>
                <a:effectLst>
                  <a:outerShdw blurRad="38100" dist="38100" dir="2700000" algn="tl">
                    <a:srgbClr val="000000">
                      <a:alpha val="43137"/>
                    </a:srgbClr>
                  </a:outerShdw>
                </a:effectLst>
              </a:rPr>
              <a:t>WHO Recommendations</a:t>
            </a:r>
            <a:br>
              <a:rPr lang="en-US" b="1" dirty="0">
                <a:solidFill>
                  <a:schemeClr val="accent1">
                    <a:lumMod val="50000"/>
                  </a:schemeClr>
                </a:solidFill>
                <a:effectLst>
                  <a:outerShdw blurRad="38100" dist="38100" dir="2700000" algn="tl">
                    <a:srgbClr val="000000">
                      <a:alpha val="43137"/>
                    </a:srgbClr>
                  </a:outerShdw>
                </a:effectLst>
              </a:rPr>
            </a:br>
            <a:endParaRPr lang="nb-NO" dirty="0"/>
          </a:p>
        </p:txBody>
      </p:sp>
    </p:spTree>
    <p:extLst>
      <p:ext uri="{BB962C8B-B14F-4D97-AF65-F5344CB8AC3E}">
        <p14:creationId xmlns:p14="http://schemas.microsoft.com/office/powerpoint/2010/main" val="2946954378"/>
      </p:ext>
    </p:extLst>
  </p:cSld>
  <p:clrMapOvr>
    <a:masterClrMapping/>
  </p:clrMapOvr>
</p:sld>
</file>

<file path=ppt/theme/theme1.xml><?xml version="1.0" encoding="utf-8"?>
<a:theme xmlns:a="http://schemas.openxmlformats.org/drawingml/2006/main" name="Issue 1. Friendly Delivery Room">
  <a:themeElements>
    <a:clrScheme name="standard_eng 1">
      <a:dk1>
        <a:srgbClr val="000000"/>
      </a:dk1>
      <a:lt1>
        <a:srgbClr val="FFFFFF"/>
      </a:lt1>
      <a:dk2>
        <a:srgbClr val="000000"/>
      </a:dk2>
      <a:lt2>
        <a:srgbClr val="BDBDBD"/>
      </a:lt2>
      <a:accent1>
        <a:srgbClr val="39A1FF"/>
      </a:accent1>
      <a:accent2>
        <a:srgbClr val="CC00A0"/>
      </a:accent2>
      <a:accent3>
        <a:srgbClr val="FFFFFF"/>
      </a:accent3>
      <a:accent4>
        <a:srgbClr val="000000"/>
      </a:accent4>
      <a:accent5>
        <a:srgbClr val="AECDFF"/>
      </a:accent5>
      <a:accent6>
        <a:srgbClr val="B90091"/>
      </a:accent6>
      <a:hlink>
        <a:srgbClr val="00BEB5"/>
      </a:hlink>
      <a:folHlink>
        <a:srgbClr val="B2B2B2"/>
      </a:folHlink>
    </a:clrScheme>
    <a:fontScheme name="standard_e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_eng 1">
        <a:dk1>
          <a:srgbClr val="000000"/>
        </a:dk1>
        <a:lt1>
          <a:srgbClr val="FFFFFF"/>
        </a:lt1>
        <a:dk2>
          <a:srgbClr val="000000"/>
        </a:dk2>
        <a:lt2>
          <a:srgbClr val="BDBDBD"/>
        </a:lt2>
        <a:accent1>
          <a:srgbClr val="39A1FF"/>
        </a:accent1>
        <a:accent2>
          <a:srgbClr val="CC00A0"/>
        </a:accent2>
        <a:accent3>
          <a:srgbClr val="FFFFFF"/>
        </a:accent3>
        <a:accent4>
          <a:srgbClr val="000000"/>
        </a:accent4>
        <a:accent5>
          <a:srgbClr val="AECDFF"/>
        </a:accent5>
        <a:accent6>
          <a:srgbClr val="B90091"/>
        </a:accent6>
        <a:hlink>
          <a:srgbClr val="00BEB5"/>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Issue 1. Friendly Delivery Room</Template>
  <TotalTime>4396</TotalTime>
  <Words>3729</Words>
  <Application>Microsoft Office PowerPoint</Application>
  <PresentationFormat>On-screen Show (4:3)</PresentationFormat>
  <Paragraphs>426</Paragraphs>
  <Slides>41</Slides>
  <Notes>30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Issue 1. Friendly Delivery Room</vt:lpstr>
      <vt:lpstr>  Reduction of C-section rates  WHO – recommendations UNFPA report  Robson classification   </vt:lpstr>
      <vt:lpstr>Potential risks of caesarean section</vt:lpstr>
      <vt:lpstr>PowerPoint Presentation</vt:lpstr>
      <vt:lpstr> The baby’s microbiome is influenced by cesarean section AND nutrition  </vt:lpstr>
      <vt:lpstr>The composition of the microbiome (esp. in the gut) is important for health </vt:lpstr>
      <vt:lpstr>PowerPoint Presentation</vt:lpstr>
      <vt:lpstr>WHO statement </vt:lpstr>
      <vt:lpstr>WHO statement </vt:lpstr>
      <vt:lpstr>PowerPoint Presentation</vt:lpstr>
      <vt:lpstr> </vt:lpstr>
      <vt:lpstr>PowerPoint Presentation</vt:lpstr>
      <vt:lpstr>WHO recommendation 1  EDUCATION FOR WOMEN/COUPLE </vt:lpstr>
      <vt:lpstr> From the systematic review of qualitative studies  </vt:lpstr>
      <vt:lpstr>                 Implementation of evidence-based clinical practice guidelines combined with structured, mandatory second opinion for caesarean section indication is recommended to reduce unnecessary caesarean sections in settings with adequate resources and senior clinicians able to provide mandatory second opinion for caesarean indication. </vt:lpstr>
      <vt:lpstr>PowerPoint Presentation</vt:lpstr>
      <vt:lpstr>PowerPoint Presentation</vt:lpstr>
      <vt:lpstr>PowerPoint Presentation</vt:lpstr>
      <vt:lpstr>PowerPoint Presentation</vt:lpstr>
      <vt:lpstr>UNFPA report:  Reviewing and determining reasons for high rates of caesarian sections in  Viet Nam </vt:lpstr>
      <vt:lpstr>  </vt:lpstr>
      <vt:lpstr>  </vt:lpstr>
      <vt:lpstr> Socio-demographic determinants of C-section rates in Vietnam </vt:lpstr>
      <vt:lpstr>  Caesarean section rates (Robson)  </vt:lpstr>
      <vt:lpstr>Caesarean section C-sections audit</vt:lpstr>
      <vt:lpstr>Caesarean section C-sections audit</vt:lpstr>
      <vt:lpstr>  Caesarean c-section audit  </vt:lpstr>
      <vt:lpstr>   Qualitative research   </vt:lpstr>
      <vt:lpstr>   Qualitative research   </vt:lpstr>
      <vt:lpstr>   Qualitative research   </vt:lpstr>
      <vt:lpstr>  Recommendations from auditors  </vt:lpstr>
      <vt:lpstr>      </vt:lpstr>
      <vt:lpstr>PowerPoint Presentation</vt:lpstr>
      <vt:lpstr>The Robson Classification</vt:lpstr>
      <vt:lpstr>PowerPoint Presentation</vt:lpstr>
      <vt:lpstr> </vt:lpstr>
      <vt:lpstr> </vt:lpstr>
      <vt:lpstr>PowerPoint Presentation</vt:lpstr>
      <vt:lpstr> </vt:lpstr>
      <vt:lpstr> </vt:lpstr>
      <vt:lpstr> </vt:lpstr>
      <vt:lpstr>Summary  WHO recommendations</vt:lpstr>
    </vt:vector>
  </TitlesOfParts>
  <Company>Oslo universitetssykehus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Ina Landau Aasen</dc:creator>
  <cp:lastModifiedBy>Duong (A&amp;T) Vu</cp:lastModifiedBy>
  <cp:revision>225</cp:revision>
  <dcterms:created xsi:type="dcterms:W3CDTF">2018-11-26T08:27:58Z</dcterms:created>
  <dcterms:modified xsi:type="dcterms:W3CDTF">2021-07-22T23:19:45Z</dcterms:modified>
</cp:coreProperties>
</file>