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336" r:id="rId3"/>
    <p:sldId id="268" r:id="rId4"/>
    <p:sldId id="257" r:id="rId5"/>
    <p:sldId id="340" r:id="rId6"/>
    <p:sldId id="307" r:id="rId7"/>
    <p:sldId id="273" r:id="rId8"/>
    <p:sldId id="324" r:id="rId9"/>
    <p:sldId id="326" r:id="rId10"/>
    <p:sldId id="260" r:id="rId11"/>
    <p:sldId id="304" r:id="rId12"/>
    <p:sldId id="262" r:id="rId13"/>
    <p:sldId id="341" r:id="rId14"/>
    <p:sldId id="338" r:id="rId15"/>
    <p:sldId id="374" r:id="rId16"/>
    <p:sldId id="384" r:id="rId17"/>
    <p:sldId id="378" r:id="rId18"/>
    <p:sldId id="383" r:id="rId19"/>
    <p:sldId id="434" r:id="rId20"/>
    <p:sldId id="416" r:id="rId21"/>
    <p:sldId id="432" r:id="rId22"/>
    <p:sldId id="420" r:id="rId23"/>
    <p:sldId id="422" r:id="rId24"/>
    <p:sldId id="441" r:id="rId25"/>
    <p:sldId id="423" r:id="rId26"/>
    <p:sldId id="424" r:id="rId27"/>
    <p:sldId id="425" r:id="rId28"/>
    <p:sldId id="426" r:id="rId29"/>
    <p:sldId id="427" r:id="rId30"/>
    <p:sldId id="428" r:id="rId31"/>
    <p:sldId id="430" r:id="rId32"/>
    <p:sldId id="283" r:id="rId33"/>
    <p:sldId id="302" r:id="rId34"/>
    <p:sldId id="442" r:id="rId35"/>
    <p:sldId id="443" r:id="rId36"/>
    <p:sldId id="444" r:id="rId37"/>
    <p:sldId id="446" r:id="rId38"/>
    <p:sldId id="445" r:id="rId39"/>
    <p:sldId id="447" r:id="rId40"/>
    <p:sldId id="448" r:id="rId41"/>
    <p:sldId id="449" r:id="rId42"/>
    <p:sldId id="379" r:id="rId43"/>
    <p:sldId id="450" r:id="rId44"/>
    <p:sldId id="404" r:id="rId45"/>
    <p:sldId id="403" r:id="rId46"/>
    <p:sldId id="451" r:id="rId47"/>
    <p:sldId id="375" r:id="rId48"/>
    <p:sldId id="377" r:id="rId49"/>
    <p:sldId id="376" r:id="rId50"/>
    <p:sldId id="452" r:id="rId51"/>
    <p:sldId id="454" r:id="rId52"/>
    <p:sldId id="455" r:id="rId53"/>
    <p:sldId id="339" r:id="rId54"/>
    <p:sldId id="349" r:id="rId55"/>
    <p:sldId id="350" r:id="rId56"/>
    <p:sldId id="351" r:id="rId57"/>
    <p:sldId id="352" r:id="rId58"/>
    <p:sldId id="353" r:id="rId59"/>
    <p:sldId id="355" r:id="rId60"/>
    <p:sldId id="354" r:id="rId61"/>
    <p:sldId id="356" r:id="rId62"/>
    <p:sldId id="357" r:id="rId63"/>
    <p:sldId id="358" r:id="rId64"/>
    <p:sldId id="359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0" r:id="rId73"/>
    <p:sldId id="369" r:id="rId74"/>
  </p:sldIdLst>
  <p:sldSz cx="12192000" cy="6858000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 autoAdjust="0"/>
    <p:restoredTop sz="83739" autoAdjust="0"/>
  </p:normalViewPr>
  <p:slideViewPr>
    <p:cSldViewPr>
      <p:cViewPr varScale="1">
        <p:scale>
          <a:sx n="56" d="100"/>
          <a:sy n="56" d="100"/>
        </p:scale>
        <p:origin x="13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-9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1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978767674789455"/>
          <c:y val="7.0643604892222003E-2"/>
          <c:w val="0.62502302181123182"/>
          <c:h val="0.890348468662261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Fett</c:v>
                </c:pt>
              </c:strCache>
            </c:strRef>
          </c:tx>
          <c:spPr>
            <a:solidFill>
              <a:srgbClr val="800080"/>
            </a:solidFill>
            <a:ln w="9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18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F-4D78-B589-1F5A5733C91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Protein</c:v>
                </c:pt>
              </c:strCache>
            </c:strRef>
          </c:tx>
          <c:spPr>
            <a:solidFill>
              <a:srgbClr val="3366FF"/>
            </a:solidFill>
            <a:ln w="9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1.5</c:v>
                </c:pt>
                <c:pt idx="1">
                  <c:v>3.5</c:v>
                </c:pt>
                <c:pt idx="2">
                  <c:v>24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FF-4D78-B589-1F5A5733C91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Laktose</c:v>
                </c:pt>
              </c:strCache>
            </c:strRef>
          </c:tx>
          <c:spPr>
            <a:solidFill>
              <a:srgbClr val="FF9900"/>
            </a:solidFill>
            <a:ln w="962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1.5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FF-4D78-B589-1F5A5733C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486272"/>
        <c:axId val="176487808"/>
        <c:axId val="0"/>
      </c:bar3DChart>
      <c:catAx>
        <c:axId val="17648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40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48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6487808"/>
        <c:scaling>
          <c:orientation val="minMax"/>
        </c:scaling>
        <c:delete val="0"/>
        <c:axPos val="l"/>
        <c:majorGridlines>
          <c:spPr>
            <a:ln w="240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240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486272"/>
        <c:crosses val="autoZero"/>
        <c:crossBetween val="between"/>
      </c:valAx>
      <c:spPr>
        <a:noFill/>
        <a:ln w="19240">
          <a:noFill/>
        </a:ln>
      </c:spPr>
    </c:plotArea>
    <c:legend>
      <c:legendPos val="r"/>
      <c:layout>
        <c:manualLayout>
          <c:xMode val="edge"/>
          <c:yMode val="edge"/>
          <c:x val="0.75594952096874768"/>
          <c:y val="0.2292104090609241"/>
          <c:w val="0.23956271346299512"/>
          <c:h val="0.26619602541209525"/>
        </c:manualLayout>
      </c:layout>
      <c:overlay val="0"/>
      <c:spPr>
        <a:noFill/>
        <a:ln w="2405">
          <a:solidFill>
            <a:schemeClr val="tx1"/>
          </a:solidFill>
          <a:prstDash val="solid"/>
        </a:ln>
      </c:spPr>
      <c:txPr>
        <a:bodyPr/>
        <a:lstStyle/>
        <a:p>
          <a:pPr>
            <a:defRPr sz="1254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6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EFC7802-AC0F-4CCA-BEF4-A4564391B7C8}" type="slidenum">
              <a:rPr lang="en-GB" altLang="nb-NO"/>
              <a:pPr/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123447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/>
              <a:t>Klikk for å redigere tekststiler i malen</a:t>
            </a:r>
          </a:p>
          <a:p>
            <a:pPr lvl="1"/>
            <a:r>
              <a:rPr lang="en-GB" altLang="nb-NO"/>
              <a:t>Andre nivå</a:t>
            </a:r>
          </a:p>
          <a:p>
            <a:pPr lvl="2"/>
            <a:r>
              <a:rPr lang="en-GB" altLang="nb-NO"/>
              <a:t>Tredje nivå</a:t>
            </a:r>
          </a:p>
          <a:p>
            <a:pPr lvl="3"/>
            <a:r>
              <a:rPr lang="en-GB" altLang="nb-NO"/>
              <a:t>Fjerde nivå</a:t>
            </a:r>
          </a:p>
          <a:p>
            <a:pPr lvl="4"/>
            <a:r>
              <a:rPr lang="en-GB" altLang="nb-NO"/>
              <a:t>Femte nivå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8CD5A56B-3B4C-4449-A5EE-ECC235916227}" type="slidenum">
              <a:rPr lang="en-GB" altLang="nb-NO"/>
              <a:pPr/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866642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0FA5C-F749-4805-8C1D-71DA68F023CA}" type="slidenum">
              <a:rPr lang="en-GB" altLang="nb-NO"/>
              <a:pPr/>
              <a:t>1</a:t>
            </a:fld>
            <a:endParaRPr lang="en-GB" altLang="nb-NO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E084138B-D789-4241-9506-7C6C94B9AD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93EB8816-3E22-4B45-8402-A9BA1DCE9E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altLang="nb-NO" sz="1200"/>
              <a:t>Morsmelken inneholder mange</a:t>
            </a:r>
            <a:br>
              <a:rPr lang="nb-NO" altLang="nb-NO" sz="1200"/>
            </a:br>
            <a:r>
              <a:rPr lang="nb-NO" altLang="nb-NO" sz="1200"/>
              <a:t>faktorer som nedregulerer </a:t>
            </a:r>
            <a:br>
              <a:rPr lang="nb-NO" altLang="nb-NO" sz="1200"/>
            </a:br>
            <a:r>
              <a:rPr lang="nb-NO" altLang="nb-NO" sz="1200"/>
              <a:t>inflammasjon</a:t>
            </a:r>
            <a:endParaRPr lang="nb-NO" altLang="nb-NO" sz="1200" dirty="0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1D6BE426-2793-482C-9F8C-33E2218BD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2EB5DF-9E53-4545-965A-0563B6C4D9A5}" type="slidenum">
              <a:rPr lang="nb-NO" altLang="nb-NO">
                <a:latin typeface="Calibri" panose="020F0502020204030204" pitchFamily="34" charset="0"/>
              </a:rPr>
              <a:pPr eaLnBrk="1" hangingPunct="1"/>
              <a:t>10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67DBF801-218B-4410-9F64-8E4C3262F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8C21C26B-931B-428E-863A-BFA696B979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12E5681D-2003-4814-8961-20CB7DBE2064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58F8C8-2FC2-4560-AF78-9711FDE2C529}" type="slidenum">
              <a:rPr lang="nb-NO" altLang="nb-NO" sz="1300"/>
              <a:pPr algn="r" eaLnBrk="1" hangingPunct="1">
                <a:spcBef>
                  <a:spcPct val="0"/>
                </a:spcBef>
              </a:pPr>
              <a:t>11</a:t>
            </a:fld>
            <a:endParaRPr lang="nb-NO" altLang="nb-NO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1E563D44-DB9D-47DA-8033-2C5AFB9C3F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33E897B3-FF0B-4D9E-A6ED-C44B97BE6B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DCB1A666-85E8-4E13-8E84-23FDCA301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4BA1DB-B4D6-495A-ADB1-9787940ED54C}" type="slidenum">
              <a:rPr lang="nb-NO" altLang="nb-NO">
                <a:latin typeface="Calibri" panose="020F0502020204030204" pitchFamily="34" charset="0"/>
              </a:rPr>
              <a:pPr eaLnBrk="1" hangingPunct="1"/>
              <a:t>12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Først dialog og observasjon – så veiledning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361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Først dialog og observasjon – så </a:t>
            </a:r>
            <a:r>
              <a:rPr lang="nb-NO"/>
              <a:t>veiledning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361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8151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Betyr egentlig ikke hodet i hånden! </a:t>
            </a:r>
          </a:p>
          <a:p>
            <a:r>
              <a:rPr lang="nb-NO" dirty="0"/>
              <a:t>Kan gi en opplevelse av kontroll</a:t>
            </a:r>
          </a:p>
          <a:p>
            <a:r>
              <a:rPr lang="nb-NO" dirty="0"/>
              <a:t>Lettere å fysisk</a:t>
            </a:r>
            <a:r>
              <a:rPr lang="nb-NO" baseline="0" dirty="0"/>
              <a:t> støtte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0" dirty="0">
                <a:latin typeface="+mn-lt"/>
              </a:rPr>
              <a:t>Gap og koblingsøyeblikk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20</a:t>
            </a:fld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/>
              <a:t>I høyde med brystet?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/>
              <a:t>Nese mot brystknopp?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/>
              <a:t>Tett inntil mors kropp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/>
              <a:t>Rett linje i kroppen – vendt mot mor</a:t>
            </a:r>
            <a:endParaRPr kumimoji="0" lang="nb-NO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9228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>
                <a:latin typeface="+mn-lt"/>
              </a:rPr>
              <a:t>I høyde med brystet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>
                <a:latin typeface="+mn-lt"/>
              </a:rPr>
              <a:t>Tett inntil mors kropp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Rett linje i kroppen</a:t>
            </a:r>
            <a:r>
              <a:rPr kumimoji="0" lang="nb-NO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nb-NO" kern="0">
                <a:latin typeface="+mn-lt"/>
              </a:rPr>
              <a:t>– vendt mot mor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Nese mot brystknopp</a:t>
            </a:r>
            <a:endParaRPr kumimoji="0" lang="nb-NO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3279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Barnets reflekser stimuleres = forbundet med bedre ammekompetanse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b-NO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Mamma </a:t>
            </a: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 godt hjelpe til!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 dirty="0">
                <a:latin typeface="+mn-lt"/>
              </a:rPr>
              <a:t>Plassere barnet nær brystet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Helst</a:t>
            </a:r>
            <a:r>
              <a:rPr kumimoji="0" lang="nb-NO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litt i underkant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 baseline="0" dirty="0">
                <a:latin typeface="+mn-lt"/>
              </a:rPr>
              <a:t>Støtte</a:t>
            </a:r>
            <a:r>
              <a:rPr lang="nb-NO" kern="0" dirty="0">
                <a:latin typeface="+mn-lt"/>
              </a:rPr>
              <a:t> og holde barnet men det leter seg frem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 dirty="0">
                <a:latin typeface="+mn-lt"/>
              </a:rPr>
              <a:t>Forme brystet som hjelp</a:t>
            </a:r>
          </a:p>
          <a:p>
            <a:pPr marL="800100" lvl="1" indent="-342900">
              <a:spcBef>
                <a:spcPct val="20000"/>
              </a:spcBef>
            </a:pPr>
            <a:r>
              <a:rPr lang="nb-NO" kern="0" dirty="0">
                <a:latin typeface="+mn-lt"/>
              </a:rPr>
              <a:t>	(obs. etter barnets munn)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Støtte barnet så</a:t>
            </a:r>
            <a:r>
              <a:rPr kumimoji="0" lang="nb-NO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 slapper av mens det dier</a:t>
            </a:r>
            <a:endParaRPr kumimoji="0" lang="nb-NO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kern="0" noProof="0" dirty="0">
                <a:latin typeface="+mn-lt"/>
              </a:rPr>
              <a:t>Sørge for god og avslappet stilling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nb-NO" kern="0" dirty="0">
                <a:latin typeface="+mn-lt"/>
              </a:rPr>
              <a:t>Puter i ryggen og støtte under armene</a:t>
            </a:r>
            <a:endParaRPr kumimoji="0" lang="nb-NO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Barnet</a:t>
            </a:r>
            <a:r>
              <a:rPr kumimoji="0" lang="nb-NO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får bruke sine egne reflekser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kern="0" baseline="0" dirty="0">
                <a:latin typeface="+mn-lt"/>
              </a:rPr>
              <a:t>Bli</a:t>
            </a:r>
            <a:r>
              <a:rPr lang="nb-NO" kern="0" dirty="0">
                <a:latin typeface="+mn-lt"/>
              </a:rPr>
              <a:t>r en mer aktiv deltaker </a:t>
            </a:r>
            <a:endParaRPr kumimoji="0" lang="nb-NO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23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can health staff best support mothers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2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2744027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26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2099450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32</a:t>
            </a:fld>
            <a:endParaRPr lang="nb-N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pictures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book: </a:t>
            </a:r>
            <a:r>
              <a:rPr lang="nb-NO" dirty="0" err="1"/>
              <a:t>Breastfeeding</a:t>
            </a:r>
            <a:r>
              <a:rPr lang="nb-NO" dirty="0"/>
              <a:t> atlas (</a:t>
            </a:r>
            <a:r>
              <a:rPr lang="nb-NO" dirty="0" err="1"/>
              <a:t>except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middle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right </a:t>
            </a:r>
            <a:r>
              <a:rPr lang="nb-NO" dirty="0" err="1"/>
              <a:t>sight</a:t>
            </a:r>
            <a:r>
              <a:rPr lang="nb-NO" dirty="0"/>
              <a:t>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1401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The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pictures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right </a:t>
            </a:r>
            <a:r>
              <a:rPr lang="nb-NO" dirty="0" err="1"/>
              <a:t>are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book: </a:t>
            </a:r>
            <a:r>
              <a:rPr lang="nb-NO" dirty="0" err="1"/>
              <a:t>Breastfeeding</a:t>
            </a:r>
            <a:r>
              <a:rPr lang="nb-NO" dirty="0"/>
              <a:t> atlas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34</a:t>
            </a:fld>
            <a:endParaRPr lang="nb-N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dirty="0"/>
              <a:t>Dersom forming er vanskelig, hva da?</a:t>
            </a:r>
          </a:p>
          <a:p>
            <a:pPr lvl="1" algn="ctr"/>
            <a:r>
              <a:rPr lang="nb-NO" dirty="0"/>
              <a:t>Holder mor for tett på areola?</a:t>
            </a:r>
          </a:p>
          <a:p>
            <a:pPr lvl="1" algn="ctr"/>
            <a:r>
              <a:rPr lang="nb-NO" dirty="0"/>
              <a:t>Hvor</a:t>
            </a:r>
            <a:r>
              <a:rPr lang="nb-NO" baseline="0" dirty="0"/>
              <a:t> er pekefingeren</a:t>
            </a:r>
            <a:endParaRPr lang="nb-NO" dirty="0"/>
          </a:p>
          <a:p>
            <a:pPr lvl="1" algn="ctr"/>
            <a:r>
              <a:rPr lang="nb-NO" dirty="0"/>
              <a:t>Er brystet lite og stramt – stort og tungt?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35</a:t>
            </a:fld>
            <a:endParaRPr lang="nb-N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The </a:t>
            </a:r>
            <a:r>
              <a:rPr lang="nb-NO" dirty="0" err="1"/>
              <a:t>picture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botten</a:t>
            </a:r>
            <a:r>
              <a:rPr lang="nb-NO" dirty="0"/>
              <a:t> is from </a:t>
            </a:r>
            <a:r>
              <a:rPr lang="nb-NO" dirty="0" err="1"/>
              <a:t>the</a:t>
            </a:r>
            <a:r>
              <a:rPr lang="nb-NO" dirty="0"/>
              <a:t> book: </a:t>
            </a:r>
            <a:r>
              <a:rPr lang="nb-NO" dirty="0" err="1"/>
              <a:t>Breastfeeding</a:t>
            </a:r>
            <a:r>
              <a:rPr lang="nb-NO" dirty="0"/>
              <a:t> atlas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36</a:t>
            </a:fld>
            <a:endParaRPr lang="nb-N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37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588696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pictures</a:t>
            </a:r>
            <a:r>
              <a:rPr lang="nb-NO" dirty="0"/>
              <a:t> is from </a:t>
            </a:r>
            <a:r>
              <a:rPr lang="nb-NO" dirty="0" err="1"/>
              <a:t>the</a:t>
            </a:r>
            <a:r>
              <a:rPr lang="nb-NO" dirty="0"/>
              <a:t> book: </a:t>
            </a:r>
            <a:r>
              <a:rPr lang="nb-NO" dirty="0" err="1"/>
              <a:t>Breastfeeding</a:t>
            </a:r>
            <a:r>
              <a:rPr lang="nb-NO" dirty="0"/>
              <a:t> atlas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38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4194942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FontTx/>
              <a:buChar char="-"/>
            </a:pPr>
            <a:r>
              <a:rPr lang="nb-NO" sz="3200" dirty="0"/>
              <a:t>The </a:t>
            </a:r>
            <a:r>
              <a:rPr lang="nb-NO" sz="3200" dirty="0" err="1"/>
              <a:t>tounge</a:t>
            </a:r>
            <a:r>
              <a:rPr lang="nb-NO" sz="3200" dirty="0"/>
              <a:t> </a:t>
            </a:r>
            <a:r>
              <a:rPr lang="nb-NO" sz="3200" dirty="0" err="1"/>
              <a:t>comes</a:t>
            </a:r>
            <a:r>
              <a:rPr lang="nb-NO" sz="3200" dirty="0"/>
              <a:t> </a:t>
            </a:r>
            <a:r>
              <a:rPr lang="nb-NO" sz="3200" dirty="0" err="1"/>
              <a:t>out</a:t>
            </a:r>
            <a:r>
              <a:rPr lang="nb-NO" sz="3200" dirty="0"/>
              <a:t> </a:t>
            </a:r>
            <a:r>
              <a:rPr lang="nb-NO" sz="3200" dirty="0" err="1"/>
              <a:t>on</a:t>
            </a:r>
            <a:r>
              <a:rPr lang="nb-NO" sz="3200" dirty="0"/>
              <a:t> to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lower</a:t>
            </a:r>
            <a:r>
              <a:rPr lang="nb-NO" sz="3200" dirty="0"/>
              <a:t> </a:t>
            </a:r>
            <a:r>
              <a:rPr lang="nb-NO" sz="3200" dirty="0" err="1"/>
              <a:t>lip</a:t>
            </a:r>
            <a:r>
              <a:rPr lang="nb-NO" sz="3200" dirty="0"/>
              <a:t> </a:t>
            </a:r>
            <a:r>
              <a:rPr lang="nb-NO" sz="3200" dirty="0" err="1"/>
              <a:t>when</a:t>
            </a:r>
            <a:r>
              <a:rPr lang="nb-NO" sz="3200" dirty="0"/>
              <a:t> </a:t>
            </a:r>
            <a:r>
              <a:rPr lang="nb-NO" sz="3200" dirty="0" err="1"/>
              <a:t>attaching</a:t>
            </a:r>
            <a:r>
              <a:rPr lang="nb-NO" sz="3200" dirty="0"/>
              <a:t> to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breast</a:t>
            </a:r>
            <a:endParaRPr lang="nb-NO" sz="3200" dirty="0"/>
          </a:p>
          <a:p>
            <a:pPr marL="400050" lvl="1" indent="0">
              <a:lnSpc>
                <a:spcPct val="85000"/>
              </a:lnSpc>
              <a:buFontTx/>
              <a:buChar char="-"/>
            </a:pPr>
            <a:r>
              <a:rPr lang="nb-NO" sz="2800" dirty="0"/>
              <a:t>The </a:t>
            </a:r>
            <a:r>
              <a:rPr lang="nb-NO" sz="2800" dirty="0" err="1"/>
              <a:t>tounge</a:t>
            </a:r>
            <a:r>
              <a:rPr lang="nb-NO" sz="2800" dirty="0"/>
              <a:t> </a:t>
            </a:r>
            <a:r>
              <a:rPr lang="nb-NO" sz="2800" dirty="0" err="1"/>
              <a:t>curls</a:t>
            </a:r>
            <a:r>
              <a:rPr lang="nb-NO" sz="2800" dirty="0"/>
              <a:t> </a:t>
            </a:r>
            <a:r>
              <a:rPr lang="nb-NO" sz="2800" dirty="0" err="1"/>
              <a:t>around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breast</a:t>
            </a:r>
            <a:r>
              <a:rPr lang="nb-NO" sz="2800" dirty="0"/>
              <a:t>/</a:t>
            </a:r>
            <a:r>
              <a:rPr lang="nb-NO" sz="2800" dirty="0" err="1"/>
              <a:t>teat</a:t>
            </a:r>
            <a:endParaRPr lang="nb-NO" sz="28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39</a:t>
            </a:fld>
            <a:endParaRPr lang="nb-NO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41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405918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sz="1200" b="0">
                <a:solidFill>
                  <a:schemeClr val="tx1"/>
                </a:solidFill>
              </a:rPr>
              <a:t>Preventes NEC and late onset sepis in premature babies</a:t>
            </a:r>
          </a:p>
          <a:p>
            <a:pPr>
              <a:defRPr/>
            </a:pPr>
            <a:r>
              <a:rPr lang="nb-NO" sz="1200" b="0">
                <a:solidFill>
                  <a:schemeClr val="tx1"/>
                </a:solidFill>
              </a:rPr>
              <a:t>Human milk promotes cognitive development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3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3269532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Evt</a:t>
            </a:r>
            <a:r>
              <a:rPr lang="nb-NO" dirty="0"/>
              <a:t> hvordan</a:t>
            </a:r>
            <a:r>
              <a:rPr lang="nb-NO" baseline="0" dirty="0"/>
              <a:t> ser egentlig </a:t>
            </a:r>
            <a:r>
              <a:rPr lang="nb-NO" baseline="0" dirty="0" err="1"/>
              <a:t>bk</a:t>
            </a:r>
            <a:r>
              <a:rPr lang="nb-NO" baseline="0" dirty="0"/>
              <a:t> ut?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44</a:t>
            </a:fld>
            <a:endParaRPr lang="nb-NO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45</a:t>
            </a:fld>
            <a:endParaRPr lang="nb-NO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Igjen – det heter å ta bryst – ikke brystknopp!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947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If not true </a:t>
            </a:r>
            <a:r>
              <a:rPr lang="nb-NO" dirty="0" err="1"/>
              <a:t>invertion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48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598575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x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49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3460689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Økt trykk i brystet som blir stående over lengre tid → atrofi av celleveggen på alveolene → redusert produksjon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Potensielle konsekvenser?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C1183-142A-48C7-BF96-E0ABEB84E3E9}" type="slidenum">
              <a:rPr lang="nb-NO" smtClean="0"/>
              <a:pPr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8259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51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1198080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52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1050389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/>
              <a:t>What is best, cup/spoon feeding or bottlefeeding? </a:t>
            </a:r>
          </a:p>
          <a:p>
            <a:r>
              <a:rPr lang="nb-NO" sz="2400"/>
              <a:t>Are there any risks of bottlefeeding?</a:t>
            </a:r>
          </a:p>
          <a:p>
            <a:r>
              <a:rPr lang="nb-NO" sz="2400"/>
              <a:t>Are there any risks of cup/spoon feeding </a:t>
            </a:r>
          </a:p>
          <a:p>
            <a:r>
              <a:rPr lang="en-US" sz="2400"/>
              <a:t>What are the infants’ cues for feeding?</a:t>
            </a:r>
          </a:p>
          <a:p>
            <a:r>
              <a:rPr lang="en-US" sz="2400"/>
              <a:t>What are the infants’ cues when full/finnished eating?</a:t>
            </a:r>
          </a:p>
          <a:p>
            <a:r>
              <a:rPr lang="en-US" sz="2400"/>
              <a:t>What is proper respond to infants’ cues?</a:t>
            </a:r>
            <a:endParaRPr lang="nb-NO" sz="2400"/>
          </a:p>
          <a:p>
            <a:r>
              <a:rPr lang="nb-NO" sz="2400"/>
              <a:t>Do you know how to cup feed?</a:t>
            </a:r>
          </a:p>
          <a:p>
            <a:r>
              <a:rPr lang="nb-NO" sz="2400"/>
              <a:t>How did you learn to cup feed?</a:t>
            </a:r>
          </a:p>
          <a:p>
            <a:r>
              <a:rPr lang="nb-NO" sz="2400"/>
              <a:t>Have you taugh anyone else to cup feed proper? </a:t>
            </a:r>
          </a:p>
          <a:p>
            <a:r>
              <a:rPr lang="nb-NO" sz="2400"/>
              <a:t>How to support breastfeeding when the baby is in the Nicu?</a:t>
            </a:r>
          </a:p>
          <a:p>
            <a:pPr lvl="1"/>
            <a:r>
              <a:rPr lang="nb-NO" sz="2000"/>
              <a:t>If mother is present?</a:t>
            </a:r>
          </a:p>
          <a:p>
            <a:pPr lvl="1"/>
            <a:r>
              <a:rPr lang="nb-NO" sz="2000"/>
              <a:t>If mother is in her home?</a:t>
            </a:r>
          </a:p>
          <a:p>
            <a:r>
              <a:rPr lang="nb-NO" sz="2400"/>
              <a:t>Can you give a pasifier to the neonate?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53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254738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Premature</a:t>
            </a:r>
            <a:r>
              <a:rPr lang="nb-NO" baseline="0"/>
              <a:t> babies cues for feeding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58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93939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E767BCA7-5502-411F-95CC-185FEC1257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223737B7-A514-43DA-B171-61AFCADE79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93085790-C371-4DFA-A9ED-A26D07FD6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1281E1-0679-4151-9486-15507A3945F8}" type="slidenum">
              <a:rPr lang="nb-NO" altLang="nb-NO">
                <a:latin typeface="Calibri" panose="020F0502020204030204" pitchFamily="34" charset="0"/>
              </a:rPr>
              <a:pPr eaLnBrk="1" hangingPunct="1"/>
              <a:t>4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Mothers of infants admitted to the neonatal intensive care unit should be sensitively supported to enable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them to have skin-to-skin contact with their infants, recognize their infants’ behaviour cues, and effectively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express breast milk soon after birth.</a:t>
            </a:r>
            <a:r>
              <a:rPr lang="en-US" sz="1200" kern="1200">
                <a:latin typeface="Times New Roman" pitchFamily="18" charset="0"/>
              </a:rPr>
              <a:t> (p</a:t>
            </a:r>
            <a:r>
              <a:rPr lang="nb-NO" sz="1200"/>
              <a:t>xi)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59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37126042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pace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68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12693352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Cup-feeding your small baby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5A56B-3B4C-4449-A5EE-ECC235916227}" type="slidenum">
              <a:rPr lang="en-GB" altLang="nb-NO" smtClean="0"/>
              <a:pPr/>
              <a:t>72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59938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290F-9122-4A5C-9BC6-01AA31FCEC0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31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nb-NO" sz="1000" b="1" dirty="0"/>
              <a:t>Alle pattedyr laver ”</a:t>
            </a:r>
            <a:r>
              <a:rPr lang="nb-NO" sz="1000" b="1" i="1" dirty="0"/>
              <a:t>skreddersydd</a:t>
            </a:r>
            <a:r>
              <a:rPr lang="nb-NO" sz="1000" b="1" dirty="0"/>
              <a:t>” melk til sitt avkom</a:t>
            </a:r>
          </a:p>
          <a:p>
            <a:pPr>
              <a:spcBef>
                <a:spcPct val="0"/>
              </a:spcBef>
            </a:pPr>
            <a:r>
              <a:rPr lang="nb-NO" sz="1000" b="1" dirty="0"/>
              <a:t>F.eks. er proteinkonsentrasjonen nøye tilpasset artens veksthastighet</a:t>
            </a:r>
          </a:p>
          <a:p>
            <a:pPr marL="716710" lvl="1" indent="-275402">
              <a:spcBef>
                <a:spcPct val="0"/>
              </a:spcBef>
            </a:pPr>
            <a:r>
              <a:rPr lang="nb-NO" b="1" dirty="0"/>
              <a:t>Mennesket vokser langsomst og morsmelk har lavt proteininnhold</a:t>
            </a:r>
          </a:p>
          <a:p>
            <a:pPr>
              <a:spcBef>
                <a:spcPct val="0"/>
              </a:spcBef>
            </a:pPr>
            <a:r>
              <a:rPr lang="nb-NO" sz="1000" b="1" dirty="0"/>
              <a:t>Fettinnholdet er bl.a. tilpasset måltidshyppighet</a:t>
            </a:r>
          </a:p>
          <a:p>
            <a:pPr marL="716710" lvl="1" indent="-275402">
              <a:spcBef>
                <a:spcPct val="0"/>
              </a:spcBef>
            </a:pPr>
            <a:r>
              <a:rPr lang="nb-NO" b="1" dirty="0"/>
              <a:t>Morsmelk har et lavt fettinnhold, og menneskebarn skal spise hyppig</a:t>
            </a:r>
          </a:p>
          <a:p>
            <a:pPr marL="716710" lvl="1" indent="-275402">
              <a:spcBef>
                <a:spcPct val="0"/>
              </a:spcBef>
            </a:pPr>
            <a:r>
              <a:rPr lang="nb-NO" b="1" dirty="0"/>
              <a:t>Hareunger og hvalkalve spiser meget sjeldent (1-2 måltider pr. døgn) til gjengjeld er haremelk og hvalmelk meget fettrik </a:t>
            </a:r>
          </a:p>
          <a:p>
            <a:pPr>
              <a:spcBef>
                <a:spcPct val="0"/>
              </a:spcBef>
            </a:pPr>
            <a:r>
              <a:rPr lang="nb-NO" sz="1000" b="1" dirty="0"/>
              <a:t>Laktose (melkesukker) innholdet er høyt i morsmelk</a:t>
            </a:r>
          </a:p>
          <a:p>
            <a:pPr marL="716710" lvl="1" indent="-275402">
              <a:spcBef>
                <a:spcPct val="0"/>
              </a:spcBef>
            </a:pPr>
            <a:r>
              <a:rPr lang="nb-NO" b="1" dirty="0"/>
              <a:t>Energigiver og viktig for bl.a. utviklingen av barnets hjerne</a:t>
            </a:r>
          </a:p>
          <a:p>
            <a:pPr>
              <a:spcBef>
                <a:spcPct val="0"/>
              </a:spcBef>
            </a:pPr>
            <a:endParaRPr lang="nb-NO" dirty="0"/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2" tIns="47781" rIns="95562" bIns="47781" anchor="b"/>
          <a:lstStyle/>
          <a:p>
            <a:pPr algn="r" eaLnBrk="1" hangingPunct="1"/>
            <a:fld id="{EA8414B5-65FC-4EC0-9848-DC048E333676}" type="slidenum">
              <a:rPr lang="nb-NO" sz="1300">
                <a:latin typeface="Arial" pitchFamily="34" charset="0"/>
              </a:rPr>
              <a:pPr algn="r" eaLnBrk="1" hangingPunct="1"/>
              <a:t>6</a:t>
            </a:fld>
            <a:endParaRPr lang="nb-NO" sz="13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76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5290F-9122-4A5C-9BC6-01AA31FCEC0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023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BFF884-4780-4DC7-8D42-11FCC24DD3D2}" type="slidenum">
              <a:rPr lang="nb-N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/>
              <a:t>(TGF – beta) </a:t>
            </a:r>
          </a:p>
          <a:p>
            <a:endParaRPr lang="nb-NO" alt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2628A-F37B-4C34-94AB-31126B0C3531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131234" y="6400800"/>
            <a:ext cx="11929533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 sz="240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31234" y="6281738"/>
            <a:ext cx="11929533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 sz="240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124" name="Picture 10" descr="helse-SorOst_kulor_rg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85" y="6446839"/>
            <a:ext cx="383116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5" name="Rett linje 8"/>
          <p:cNvCxnSpPr>
            <a:cxnSpLocks noChangeShapeType="1"/>
          </p:cNvCxnSpPr>
          <p:nvPr/>
        </p:nvCxnSpPr>
        <p:spPr bwMode="auto">
          <a:xfrm rot="5400000">
            <a:off x="2396596" y="6590243"/>
            <a:ext cx="288925" cy="2117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altLang="nb-NO" noProof="0"/>
              <a:t>Klikk for å redigere tittelstil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altLang="nb-NO" noProof="0"/>
              <a:t>Klikk for å redigere undertittelstil i malen</a:t>
            </a:r>
          </a:p>
        </p:txBody>
      </p:sp>
      <p:cxnSp>
        <p:nvCxnSpPr>
          <p:cNvPr id="5131" name="Rett linje 8"/>
          <p:cNvCxnSpPr>
            <a:cxnSpLocks noChangeShapeType="1"/>
          </p:cNvCxnSpPr>
          <p:nvPr/>
        </p:nvCxnSpPr>
        <p:spPr bwMode="auto">
          <a:xfrm rot="5400000">
            <a:off x="10930996" y="6590243"/>
            <a:ext cx="288925" cy="2117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32" name="Bilde 11" descr="OUS_logo_ppt_en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1" y="6421438"/>
            <a:ext cx="203834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7213600" y="0"/>
            <a:ext cx="2540000" cy="260648"/>
          </a:xfr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0"/>
            <a:ext cx="2540000" cy="260648"/>
          </a:xfrm>
        </p:spPr>
        <p:txBody>
          <a:bodyPr/>
          <a:lstStyle>
            <a:lvl1pPr>
              <a:defRPr/>
            </a:lvl1pPr>
          </a:lstStyle>
          <a:p>
            <a:fld id="{73B2B02A-9BD9-4B5A-87F1-1F6CECCEA658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9E365-0F0F-4F97-9677-23639D9F434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5268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27BE0-8582-4BFE-8217-FC73BF08CD9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6671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4418" y="404813"/>
            <a:ext cx="10943167" cy="79216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4418" y="1412875"/>
            <a:ext cx="5369983" cy="47529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197600" y="1412875"/>
            <a:ext cx="5369984" cy="47529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359214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D780B-4CAC-434C-9F26-C79E0F476DF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917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34FD2-C582-4107-B7D8-D7CBDCDA97D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677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31371" y="1772816"/>
            <a:ext cx="5563029" cy="43231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772816"/>
            <a:ext cx="5563029" cy="43231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33017-6D31-4FAF-B6EA-006F0638AC3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7090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E3F71-DD2A-4FA1-810A-2615EE94581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152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09C8D-085C-495B-A2F5-F888BE712C1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2631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DC4D7-450E-45A7-A763-60F93EC70F7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1575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7213600" y="0"/>
            <a:ext cx="2540000" cy="260648"/>
          </a:xfr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9652000" y="0"/>
            <a:ext cx="2540000" cy="260648"/>
          </a:xfrm>
        </p:spPr>
        <p:txBody>
          <a:bodyPr/>
          <a:lstStyle>
            <a:lvl1pPr>
              <a:defRPr/>
            </a:lvl1pPr>
          </a:lstStyle>
          <a:p>
            <a:fld id="{46F5FF10-C254-476E-AF1A-64C84EC115C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1276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7213600" y="0"/>
            <a:ext cx="2540000" cy="260648"/>
          </a:xfrm>
        </p:spPr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9652000" y="0"/>
            <a:ext cx="2540000" cy="260648"/>
          </a:xfrm>
        </p:spPr>
        <p:txBody>
          <a:bodyPr/>
          <a:lstStyle>
            <a:lvl1pPr>
              <a:defRPr/>
            </a:lvl1pPr>
          </a:lstStyle>
          <a:p>
            <a:fld id="{9EAC3B69-543E-48EB-A670-F4AF88F741D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90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131234" y="6400800"/>
            <a:ext cx="11929533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 sz="240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31234" y="6281738"/>
            <a:ext cx="11929533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 sz="240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035" name="Picture 10" descr="helse-SorOst_kulor_rg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85" y="6446839"/>
            <a:ext cx="383116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6" name="Rett linje 8"/>
          <p:cNvCxnSpPr>
            <a:cxnSpLocks noChangeShapeType="1"/>
          </p:cNvCxnSpPr>
          <p:nvPr/>
        </p:nvCxnSpPr>
        <p:spPr bwMode="auto">
          <a:xfrm rot="5400000">
            <a:off x="2396596" y="6590243"/>
            <a:ext cx="288925" cy="2117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371" y="404664"/>
            <a:ext cx="1132925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371" y="1700808"/>
            <a:ext cx="11329259" cy="439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  <a:p>
            <a:pPr lvl="3"/>
            <a:r>
              <a:rPr lang="nb-NO" altLang="nb-NO" dirty="0"/>
              <a:t>Fjerde nivå</a:t>
            </a:r>
          </a:p>
          <a:p>
            <a:pPr lvl="4"/>
            <a:r>
              <a:rPr lang="nb-NO" altLang="nb-NO" dirty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3600" y="0"/>
            <a:ext cx="2540000" cy="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nb-NO" altLang="nb-NO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4800" y="6477001"/>
            <a:ext cx="599440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 alt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0"/>
            <a:ext cx="2540000" cy="3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E86C49-C505-4073-9D15-3C8EF659CB2E}" type="slidenum">
              <a:rPr lang="nb-NO" altLang="nb-NO"/>
              <a:pPr/>
              <a:t>‹#›</a:t>
            </a:fld>
            <a:endParaRPr lang="nb-NO" altLang="nb-NO"/>
          </a:p>
        </p:txBody>
      </p:sp>
      <p:cxnSp>
        <p:nvCxnSpPr>
          <p:cNvPr id="1037" name="Rett linje 8"/>
          <p:cNvCxnSpPr>
            <a:cxnSpLocks noChangeShapeType="1"/>
          </p:cNvCxnSpPr>
          <p:nvPr/>
        </p:nvCxnSpPr>
        <p:spPr bwMode="auto">
          <a:xfrm rot="5400000">
            <a:off x="10930996" y="6590243"/>
            <a:ext cx="288925" cy="2117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8" name="Bilde 11" descr="OUS_logo_ppt_eng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1" y="6421438"/>
            <a:ext cx="203834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lancet.com/series/breastfeed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4.jpeg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16632"/>
            <a:ext cx="7772400" cy="3888432"/>
          </a:xfrm>
        </p:spPr>
        <p:txBody>
          <a:bodyPr/>
          <a:lstStyle/>
          <a:p>
            <a:br>
              <a:rPr lang="nb-NO" sz="3600" dirty="0"/>
            </a:br>
            <a:br>
              <a:rPr lang="nb-NO" sz="3600" dirty="0"/>
            </a:b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Breastmilk-colostrum</a:t>
            </a:r>
            <a:b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Skin-to-skin care Breastfeeding </a:t>
            </a:r>
            <a:b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Cup-feeding</a:t>
            </a:r>
            <a:br>
              <a:rPr lang="en-US" b="1" dirty="0"/>
            </a:br>
            <a:br>
              <a:rPr lang="en-US" b="1" dirty="0"/>
            </a:br>
            <a:endParaRPr lang="en-GB" altLang="nb-NO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124672"/>
            <a:ext cx="6400800" cy="1752600"/>
          </a:xfrm>
        </p:spPr>
        <p:txBody>
          <a:bodyPr/>
          <a:lstStyle/>
          <a:p>
            <a:r>
              <a:rPr lang="en-GB" altLang="nb-NO" sz="4800" dirty="0"/>
              <a:t>Ina Landau Aasen </a:t>
            </a:r>
          </a:p>
          <a:p>
            <a:r>
              <a:rPr lang="en-GB" altLang="nb-NO" sz="3600" dirty="0"/>
              <a:t>RM, RN, </a:t>
            </a:r>
            <a:r>
              <a:rPr lang="en-GB" altLang="nb-NO" sz="3600" dirty="0" err="1"/>
              <a:t>MNSc</a:t>
            </a:r>
            <a:r>
              <a:rPr lang="en-GB" altLang="nb-NO" sz="3600" dirty="0"/>
              <a:t>, IBCLC</a:t>
            </a:r>
          </a:p>
          <a:p>
            <a:r>
              <a:rPr lang="en-GB" altLang="nb-NO" sz="3600" dirty="0"/>
              <a:t>Oslo University hospital</a:t>
            </a:r>
          </a:p>
          <a:p>
            <a:r>
              <a:rPr lang="en-US" b="1" dirty="0"/>
              <a:t> </a:t>
            </a:r>
          </a:p>
          <a:p>
            <a:endParaRPr lang="en-GB" altLang="nb-N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EEAE800-2817-4CE1-B181-DACAFC88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020" y="260648"/>
            <a:ext cx="8964612" cy="1108076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nb-NO" altLang="nb-NO" dirty="0" err="1"/>
              <a:t>Unfortunate</a:t>
            </a:r>
            <a:r>
              <a:rPr lang="nb-NO" altLang="nb-NO" dirty="0"/>
              <a:t> </a:t>
            </a:r>
            <a:r>
              <a:rPr lang="nb-NO" altLang="nb-NO" dirty="0" err="1"/>
              <a:t>effects</a:t>
            </a:r>
            <a:r>
              <a:rPr lang="nb-NO" altLang="nb-NO" dirty="0"/>
              <a:t>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formula</a:t>
            </a:r>
            <a:r>
              <a:rPr lang="nb-NO" altLang="nb-NO" dirty="0"/>
              <a:t> </a:t>
            </a:r>
            <a:br>
              <a:rPr lang="nb-NO" altLang="nb-NO" dirty="0"/>
            </a:br>
            <a:r>
              <a:rPr lang="nb-NO" altLang="nb-NO" dirty="0"/>
              <a:t>- </a:t>
            </a:r>
            <a:r>
              <a:rPr lang="nb-NO" altLang="nb-NO" dirty="0" err="1"/>
              <a:t>since</a:t>
            </a:r>
            <a:r>
              <a:rPr lang="nb-NO" altLang="nb-NO" dirty="0"/>
              <a:t> it is not human </a:t>
            </a:r>
            <a:r>
              <a:rPr lang="nb-NO" altLang="nb-NO" dirty="0" err="1"/>
              <a:t>milk</a:t>
            </a:r>
            <a:r>
              <a:rPr lang="nb-NO" altLang="nb-NO" dirty="0"/>
              <a:t>/</a:t>
            </a:r>
            <a:r>
              <a:rPr lang="nb-NO" altLang="nb-NO" dirty="0" err="1"/>
              <a:t>colostrum</a:t>
            </a:r>
            <a:r>
              <a:rPr lang="nb-NO" altLang="nb-NO" dirty="0"/>
              <a:t> 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5328247A-421A-431D-B772-AC5B1F46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9" y="1552240"/>
            <a:ext cx="10332068" cy="46025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nb-NO" altLang="nb-NO" sz="3200" dirty="0" err="1"/>
              <a:t>Increasing</a:t>
            </a:r>
            <a:r>
              <a:rPr lang="nb-NO" altLang="nb-NO" sz="3200" dirty="0"/>
              <a:t> </a:t>
            </a:r>
            <a:r>
              <a:rPr lang="nb-NO" altLang="nb-NO" sz="3200" dirty="0" err="1"/>
              <a:t>documentation</a:t>
            </a:r>
            <a:r>
              <a:rPr lang="nb-NO" altLang="nb-NO" sz="3200" dirty="0"/>
              <a:t> </a:t>
            </a:r>
            <a:r>
              <a:rPr lang="nb-NO" altLang="nb-NO" sz="3200" dirty="0" err="1"/>
              <a:t>that</a:t>
            </a:r>
            <a:endParaRPr lang="nb-NO" altLang="nb-NO" sz="3200" dirty="0"/>
          </a:p>
          <a:p>
            <a:pPr>
              <a:lnSpc>
                <a:spcPct val="90000"/>
              </a:lnSpc>
            </a:pPr>
            <a:r>
              <a:rPr lang="nb-NO" altLang="nb-NO" dirty="0" err="1"/>
              <a:t>formula</a:t>
            </a:r>
            <a:r>
              <a:rPr lang="nb-NO" altLang="nb-NO" dirty="0"/>
              <a:t> </a:t>
            </a:r>
            <a:r>
              <a:rPr lang="nb-NO" altLang="nb-NO" dirty="0" err="1"/>
              <a:t>might</a:t>
            </a:r>
            <a:r>
              <a:rPr lang="nb-NO" altLang="nb-NO" dirty="0"/>
              <a:t> have a harmfull </a:t>
            </a:r>
            <a:r>
              <a:rPr lang="nb-NO" altLang="nb-NO" dirty="0" err="1"/>
              <a:t>effect</a:t>
            </a:r>
            <a:endParaRPr lang="nb-NO" altLang="nb-NO" dirty="0"/>
          </a:p>
          <a:p>
            <a:pPr lvl="1">
              <a:lnSpc>
                <a:spcPct val="90000"/>
              </a:lnSpc>
            </a:pPr>
            <a:r>
              <a:rPr lang="nb-NO" altLang="nb-NO" dirty="0" err="1"/>
              <a:t>on</a:t>
            </a:r>
            <a:r>
              <a:rPr lang="nb-NO" altLang="nb-NO" dirty="0"/>
              <a:t> </a:t>
            </a:r>
            <a:r>
              <a:rPr lang="nb-NO" altLang="nb-NO" dirty="0" err="1"/>
              <a:t>the</a:t>
            </a:r>
            <a:r>
              <a:rPr lang="nb-NO" altLang="nb-NO" dirty="0"/>
              <a:t> maturing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the</a:t>
            </a:r>
            <a:r>
              <a:rPr lang="nb-NO" altLang="nb-NO" dirty="0"/>
              <a:t> </a:t>
            </a:r>
            <a:r>
              <a:rPr lang="nb-NO" altLang="nb-NO" dirty="0" err="1"/>
              <a:t>babies</a:t>
            </a:r>
            <a:r>
              <a:rPr lang="nb-NO" altLang="nb-NO" dirty="0"/>
              <a:t> </a:t>
            </a:r>
            <a:r>
              <a:rPr lang="nb-NO" altLang="nb-NO" dirty="0" err="1"/>
              <a:t>intestine</a:t>
            </a:r>
            <a:r>
              <a:rPr lang="nb-NO" altLang="nb-NO" dirty="0"/>
              <a:t> </a:t>
            </a:r>
          </a:p>
          <a:p>
            <a:pPr lvl="1">
              <a:lnSpc>
                <a:spcPct val="90000"/>
              </a:lnSpc>
            </a:pPr>
            <a:r>
              <a:rPr lang="nb-NO" altLang="nb-NO" dirty="0" err="1"/>
              <a:t>because</a:t>
            </a:r>
            <a:r>
              <a:rPr lang="nb-NO" altLang="nb-NO" dirty="0"/>
              <a:t>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the</a:t>
            </a:r>
            <a:r>
              <a:rPr lang="nb-NO" altLang="nb-NO" dirty="0"/>
              <a:t> </a:t>
            </a:r>
            <a:r>
              <a:rPr lang="nb-NO" altLang="nb-NO" dirty="0" err="1"/>
              <a:t>lack</a:t>
            </a:r>
            <a:r>
              <a:rPr lang="nb-NO" altLang="nb-NO" dirty="0"/>
              <a:t>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antiinflammatory</a:t>
            </a:r>
            <a:r>
              <a:rPr lang="nb-NO" altLang="nb-NO" dirty="0"/>
              <a:t> </a:t>
            </a:r>
            <a:r>
              <a:rPr lang="nb-NO" altLang="nb-NO" dirty="0" err="1"/>
              <a:t>effect</a:t>
            </a:r>
            <a:r>
              <a:rPr lang="nb-NO" altLang="nb-NO" dirty="0"/>
              <a:t> </a:t>
            </a:r>
            <a:r>
              <a:rPr lang="nb-NO" altLang="nb-NO" dirty="0" err="1"/>
              <a:t>of</a:t>
            </a:r>
            <a:r>
              <a:rPr lang="nb-NO" altLang="nb-NO" dirty="0"/>
              <a:t> human </a:t>
            </a:r>
            <a:r>
              <a:rPr lang="nb-NO" altLang="nb-NO" dirty="0" err="1"/>
              <a:t>milk</a:t>
            </a:r>
            <a:r>
              <a:rPr lang="nb-NO" altLang="nb-NO" dirty="0"/>
              <a:t>/</a:t>
            </a:r>
            <a:r>
              <a:rPr lang="nb-NO" altLang="nb-NO" dirty="0" err="1"/>
              <a:t>colostrum</a:t>
            </a:r>
            <a:r>
              <a:rPr lang="nb-NO" altLang="nb-NO" dirty="0"/>
              <a:t>  it </a:t>
            </a:r>
            <a:r>
              <a:rPr lang="nb-NO" altLang="nb-NO" dirty="0" err="1"/>
              <a:t>increases</a:t>
            </a:r>
            <a:r>
              <a:rPr lang="nb-NO" altLang="nb-NO" dirty="0"/>
              <a:t> </a:t>
            </a:r>
            <a:r>
              <a:rPr lang="nb-NO" altLang="nb-NO" dirty="0" err="1"/>
              <a:t>inflammation</a:t>
            </a:r>
            <a:endParaRPr lang="nb-NO" altLang="nb-NO" dirty="0"/>
          </a:p>
          <a:p>
            <a:pPr marL="0" indent="0">
              <a:lnSpc>
                <a:spcPct val="90000"/>
              </a:lnSpc>
              <a:buNone/>
            </a:pPr>
            <a:endParaRPr lang="nb-NO" altLang="nb-NO" sz="3200" dirty="0"/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3200" dirty="0" err="1"/>
              <a:t>Colostrum</a:t>
            </a:r>
            <a:r>
              <a:rPr lang="nb-NO" altLang="nb-NO" sz="3200" dirty="0"/>
              <a:t>/human </a:t>
            </a:r>
            <a:r>
              <a:rPr lang="nb-NO" altLang="nb-NO" sz="3200" dirty="0" err="1"/>
              <a:t>milk</a:t>
            </a:r>
            <a:r>
              <a:rPr lang="nb-NO" altLang="nb-NO" sz="3200" dirty="0"/>
              <a:t> </a:t>
            </a:r>
            <a:r>
              <a:rPr lang="nb-NO" altLang="nb-NO" sz="3200" dirty="0" err="1"/>
              <a:t>contains</a:t>
            </a:r>
            <a:r>
              <a:rPr lang="nb-NO" altLang="nb-NO" sz="3200" dirty="0"/>
              <a:t> </a:t>
            </a:r>
            <a:r>
              <a:rPr lang="nb-NO" altLang="nb-NO" sz="3200" dirty="0" err="1"/>
              <a:t>numerous</a:t>
            </a:r>
            <a:br>
              <a:rPr lang="nb-NO" altLang="nb-NO" sz="3200" dirty="0"/>
            </a:br>
            <a:r>
              <a:rPr lang="nb-NO" altLang="nb-NO" sz="3200" dirty="0"/>
              <a:t> </a:t>
            </a:r>
            <a:r>
              <a:rPr lang="nb-NO" altLang="nb-NO" sz="3200" dirty="0" err="1"/>
              <a:t>factors</a:t>
            </a:r>
            <a:r>
              <a:rPr lang="nb-NO" altLang="nb-NO" sz="3200" dirty="0"/>
              <a:t> </a:t>
            </a:r>
            <a:r>
              <a:rPr lang="nb-NO" altLang="nb-NO" sz="3200" dirty="0" err="1"/>
              <a:t>that</a:t>
            </a:r>
            <a:r>
              <a:rPr lang="nb-NO" altLang="nb-NO" sz="3200" dirty="0"/>
              <a:t> </a:t>
            </a:r>
            <a:r>
              <a:rPr lang="nb-NO" sz="3200" dirty="0" err="1"/>
              <a:t>downregulates</a:t>
            </a:r>
            <a:r>
              <a:rPr lang="nb-NO" sz="3200" dirty="0"/>
              <a:t> </a:t>
            </a:r>
            <a:r>
              <a:rPr lang="nb-NO" sz="3200" dirty="0" err="1"/>
              <a:t>inflammation</a:t>
            </a:r>
            <a:r>
              <a:rPr lang="nb-NO" altLang="nb-NO" sz="3200" dirty="0"/>
              <a:t> 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D1C5A635-D432-4A77-AB96-0EC7591FC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124" y="6068356"/>
            <a:ext cx="6615108" cy="16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nb-NO" altLang="nb-NO" sz="1200" dirty="0">
                <a:latin typeface="Arial" panose="020B0604020202020204" pitchFamily="34" charset="0"/>
              </a:rPr>
              <a:t>Oste et al. J </a:t>
            </a:r>
            <a:r>
              <a:rPr lang="nb-NO" altLang="nb-NO" sz="1200" dirty="0" err="1">
                <a:latin typeface="Arial" panose="020B0604020202020204" pitchFamily="34" charset="0"/>
              </a:rPr>
              <a:t>Parenter</a:t>
            </a:r>
            <a:r>
              <a:rPr lang="nb-NO" altLang="nb-NO" sz="1200" dirty="0">
                <a:latin typeface="Arial" panose="020B0604020202020204" pitchFamily="34" charset="0"/>
              </a:rPr>
              <a:t> </a:t>
            </a:r>
            <a:r>
              <a:rPr lang="nb-NO" altLang="nb-NO" sz="1200" dirty="0" err="1">
                <a:latin typeface="Arial" panose="020B0604020202020204" pitchFamily="34" charset="0"/>
              </a:rPr>
              <a:t>Nutr</a:t>
            </a:r>
            <a:r>
              <a:rPr lang="nb-NO" altLang="nb-NO" sz="1200" dirty="0">
                <a:latin typeface="Arial" panose="020B0604020202020204" pitchFamily="34" charset="0"/>
              </a:rPr>
              <a:t> 2010, Penn et al. </a:t>
            </a:r>
            <a:r>
              <a:rPr lang="nb-NO" altLang="nb-NO" sz="1200" dirty="0" err="1">
                <a:latin typeface="Arial" panose="020B0604020202020204" pitchFamily="34" charset="0"/>
              </a:rPr>
              <a:t>Pediatr</a:t>
            </a:r>
            <a:r>
              <a:rPr lang="nb-NO" altLang="nb-NO" sz="1200" dirty="0">
                <a:latin typeface="Arial" panose="020B0604020202020204" pitchFamily="34" charset="0"/>
              </a:rPr>
              <a:t> Res 2012, </a:t>
            </a:r>
            <a:r>
              <a:rPr lang="nb-NO" altLang="nb-NO" sz="1200" dirty="0" err="1">
                <a:latin typeface="Arial" panose="020B0604020202020204" pitchFamily="34" charset="0"/>
              </a:rPr>
              <a:t>Thymann</a:t>
            </a:r>
            <a:r>
              <a:rPr lang="nb-NO" altLang="nb-NO" sz="1200" dirty="0">
                <a:latin typeface="Arial" panose="020B0604020202020204" pitchFamily="34" charset="0"/>
              </a:rPr>
              <a:t> et al. </a:t>
            </a:r>
            <a:r>
              <a:rPr lang="nb-NO" altLang="nb-NO" sz="1200" dirty="0" err="1">
                <a:latin typeface="Arial" panose="020B0604020202020204" pitchFamily="34" charset="0"/>
              </a:rPr>
              <a:t>Br</a:t>
            </a:r>
            <a:r>
              <a:rPr lang="nb-NO" altLang="nb-NO" sz="1200" dirty="0">
                <a:latin typeface="Arial" panose="020B0604020202020204" pitchFamily="34" charset="0"/>
              </a:rPr>
              <a:t> J </a:t>
            </a:r>
            <a:r>
              <a:rPr lang="nb-NO" altLang="nb-NO" sz="1200" dirty="0" err="1">
                <a:latin typeface="Arial" panose="020B0604020202020204" pitchFamily="34" charset="0"/>
              </a:rPr>
              <a:t>Nutr</a:t>
            </a:r>
            <a:r>
              <a:rPr lang="nb-NO" altLang="nb-NO" sz="1200" dirty="0">
                <a:latin typeface="Arial" panose="020B0604020202020204" pitchFamily="34" charset="0"/>
              </a:rPr>
              <a:t> 2006</a:t>
            </a:r>
          </a:p>
        </p:txBody>
      </p:sp>
      <p:sp>
        <p:nvSpPr>
          <p:cNvPr id="23557" name="AutoShape 6" descr="2Q==">
            <a:extLst>
              <a:ext uri="{FF2B5EF4-FFF2-40B4-BE49-F238E27FC236}">
                <a16:creationId xmlns:a16="http://schemas.microsoft.com/office/drawing/2014/main" id="{E11845E5-37A0-497E-A128-7E131BCF40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1" y="-477838"/>
            <a:ext cx="2676525" cy="17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>
              <a:latin typeface="Arial" panose="020B0604020202020204" pitchFamily="34" charset="0"/>
            </a:endParaRPr>
          </a:p>
        </p:txBody>
      </p:sp>
      <p:sp>
        <p:nvSpPr>
          <p:cNvPr id="23558" name="AutoShape 8" descr="2Q==">
            <a:extLst>
              <a:ext uri="{FF2B5EF4-FFF2-40B4-BE49-F238E27FC236}">
                <a16:creationId xmlns:a16="http://schemas.microsoft.com/office/drawing/2014/main" id="{0B5A724E-CAA1-4F24-93B7-257711928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7739" y="2576514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>
              <a:latin typeface="Arial" panose="020B0604020202020204" pitchFamily="34" charset="0"/>
            </a:endParaRPr>
          </a:p>
        </p:txBody>
      </p:sp>
      <p:sp>
        <p:nvSpPr>
          <p:cNvPr id="23559" name="AutoShape 10" descr="2Q==">
            <a:extLst>
              <a:ext uri="{FF2B5EF4-FFF2-40B4-BE49-F238E27FC236}">
                <a16:creationId xmlns:a16="http://schemas.microsoft.com/office/drawing/2014/main" id="{8D067AE6-3D44-48F8-AC56-02B50B483D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7739" y="2576514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b-NO" altLang="nb-NO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E82F2A43-FE85-4CE7-8486-F0469A105E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1504" y="44624"/>
            <a:ext cx="8892480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nb-NO" altLang="nb-NO" dirty="0" err="1"/>
              <a:t>Disease</a:t>
            </a:r>
            <a:r>
              <a:rPr lang="nb-NO" altLang="nb-NO" dirty="0"/>
              <a:t> </a:t>
            </a:r>
            <a:r>
              <a:rPr lang="nb-NO" altLang="nb-NO" dirty="0" err="1"/>
              <a:t>caused</a:t>
            </a:r>
            <a:r>
              <a:rPr lang="nb-NO" altLang="nb-NO" dirty="0"/>
              <a:t> by </a:t>
            </a:r>
            <a:r>
              <a:rPr lang="nb-NO" altLang="nb-NO" dirty="0" err="1"/>
              <a:t>inflammation</a:t>
            </a:r>
            <a:r>
              <a:rPr lang="nb-NO" altLang="nb-NO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D512C-211A-4839-BFEA-342CBAC113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352" y="1063278"/>
            <a:ext cx="11377264" cy="45259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sz="2400" dirty="0" err="1"/>
              <a:t>Inflammatory</a:t>
            </a:r>
            <a:r>
              <a:rPr lang="nb-NO" sz="2400" dirty="0"/>
              <a:t> </a:t>
            </a:r>
            <a:r>
              <a:rPr lang="nb-NO" sz="2400" dirty="0" err="1"/>
              <a:t>processes</a:t>
            </a:r>
            <a:r>
              <a:rPr lang="nb-NO" sz="2400" dirty="0"/>
              <a:t> </a:t>
            </a:r>
            <a:r>
              <a:rPr lang="nb-NO" sz="2400" dirty="0" err="1"/>
              <a:t>affect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developement</a:t>
            </a:r>
            <a:r>
              <a:rPr lang="nb-NO" sz="2400" dirty="0"/>
              <a:t> and maturing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organsystemes</a:t>
            </a:r>
            <a:r>
              <a:rPr lang="nb-NO" sz="2400" dirty="0"/>
              <a:t>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000" dirty="0"/>
              <a:t> </a:t>
            </a:r>
            <a:r>
              <a:rPr lang="nb-NO" sz="2000" dirty="0" err="1"/>
              <a:t>gives</a:t>
            </a:r>
            <a:r>
              <a:rPr lang="nb-NO" sz="2000" dirty="0"/>
              <a:t> an </a:t>
            </a:r>
            <a:r>
              <a:rPr lang="nb-NO" sz="2000" dirty="0" err="1"/>
              <a:t>increased</a:t>
            </a:r>
            <a:r>
              <a:rPr lang="nb-NO" sz="2000" dirty="0"/>
              <a:t> risk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tissue</a:t>
            </a:r>
            <a:r>
              <a:rPr lang="nb-NO" sz="2000" dirty="0"/>
              <a:t> </a:t>
            </a:r>
            <a:r>
              <a:rPr lang="nb-NO" sz="2000" dirty="0" err="1"/>
              <a:t>damage</a:t>
            </a:r>
            <a:r>
              <a:rPr lang="nb-NO" sz="2000" dirty="0"/>
              <a:t> </a:t>
            </a:r>
          </a:p>
          <a:p>
            <a:pPr lvl="1" fontAlgn="auto">
              <a:spcAft>
                <a:spcPts val="0"/>
              </a:spcAft>
              <a:defRPr/>
            </a:pPr>
            <a:endParaRPr lang="nb-NO" sz="2000" dirty="0"/>
          </a:p>
          <a:p>
            <a:pPr fontAlgn="auto">
              <a:spcAft>
                <a:spcPts val="0"/>
              </a:spcAft>
              <a:defRPr/>
            </a:pPr>
            <a:r>
              <a:rPr lang="nb-NO" sz="2400" dirty="0" err="1"/>
              <a:t>Exstreme</a:t>
            </a:r>
            <a:r>
              <a:rPr lang="nb-NO" sz="2400" dirty="0"/>
              <a:t> premature has an </a:t>
            </a:r>
            <a:r>
              <a:rPr lang="nb-NO" sz="2400" dirty="0" err="1"/>
              <a:t>increased</a:t>
            </a:r>
            <a:r>
              <a:rPr lang="nb-NO" sz="2400" dirty="0"/>
              <a:t> respons </a:t>
            </a:r>
            <a:r>
              <a:rPr lang="nb-NO" sz="2400" dirty="0" err="1"/>
              <a:t>on</a:t>
            </a:r>
            <a:r>
              <a:rPr lang="nb-NO" sz="2400" dirty="0"/>
              <a:t> </a:t>
            </a:r>
            <a:r>
              <a:rPr lang="nb-NO" sz="2400" dirty="0" err="1"/>
              <a:t>inflammation</a:t>
            </a:r>
            <a:r>
              <a:rPr lang="nb-NO" sz="2400" dirty="0"/>
              <a:t> and a </a:t>
            </a:r>
            <a:r>
              <a:rPr lang="nb-NO" sz="2400" dirty="0" err="1"/>
              <a:t>small</a:t>
            </a:r>
            <a:r>
              <a:rPr lang="nb-NO" sz="2400" dirty="0"/>
              <a:t> </a:t>
            </a:r>
            <a:r>
              <a:rPr lang="nb-NO" sz="2400" dirty="0" err="1"/>
              <a:t>compensatory</a:t>
            </a:r>
            <a:r>
              <a:rPr lang="nb-NO" sz="2400" dirty="0"/>
              <a:t> </a:t>
            </a:r>
            <a:r>
              <a:rPr lang="nb-NO" sz="2400" dirty="0" err="1"/>
              <a:t>antiinflammatory</a:t>
            </a:r>
            <a:r>
              <a:rPr lang="nb-NO" sz="2400" dirty="0"/>
              <a:t> respons </a:t>
            </a:r>
            <a:r>
              <a:rPr lang="nb-NO" sz="2400" dirty="0" err="1"/>
              <a:t>activity</a:t>
            </a:r>
            <a:endParaRPr lang="nb-NO" sz="2400" dirty="0"/>
          </a:p>
          <a:p>
            <a:pPr fontAlgn="auto">
              <a:spcAft>
                <a:spcPts val="0"/>
              </a:spcAft>
              <a:defRPr/>
            </a:pPr>
            <a:endParaRPr lang="nb-NO" sz="2400" dirty="0"/>
          </a:p>
          <a:p>
            <a:pPr fontAlgn="auto">
              <a:spcAft>
                <a:spcPts val="0"/>
              </a:spcAft>
              <a:defRPr/>
            </a:pPr>
            <a:r>
              <a:rPr lang="nb-NO" sz="2400" dirty="0"/>
              <a:t>The </a:t>
            </a:r>
            <a:r>
              <a:rPr lang="nb-NO" sz="2400" dirty="0" err="1"/>
              <a:t>mothers</a:t>
            </a:r>
            <a:r>
              <a:rPr lang="nb-NO" sz="2400" dirty="0"/>
              <a:t> </a:t>
            </a:r>
            <a:r>
              <a:rPr lang="nb-NO" sz="2400" dirty="0" err="1"/>
              <a:t>own</a:t>
            </a:r>
            <a:r>
              <a:rPr lang="nb-NO" sz="2400" dirty="0"/>
              <a:t> </a:t>
            </a:r>
            <a:r>
              <a:rPr lang="nb-NO" sz="2400" dirty="0" err="1"/>
              <a:t>colostrum</a:t>
            </a:r>
            <a:r>
              <a:rPr lang="nb-NO" sz="2400" dirty="0"/>
              <a:t>/human </a:t>
            </a:r>
            <a:r>
              <a:rPr lang="nb-NO" sz="2400" dirty="0" err="1"/>
              <a:t>milk</a:t>
            </a:r>
            <a:r>
              <a:rPr lang="nb-NO" sz="2400" dirty="0"/>
              <a:t> </a:t>
            </a:r>
            <a:r>
              <a:rPr lang="nb-NO" sz="2400" dirty="0" err="1"/>
              <a:t>contains</a:t>
            </a:r>
            <a:r>
              <a:rPr lang="nb-NO" sz="2400" dirty="0"/>
              <a:t> </a:t>
            </a:r>
            <a:r>
              <a:rPr lang="nb-NO" sz="2400" dirty="0" err="1"/>
              <a:t>important</a:t>
            </a:r>
            <a:r>
              <a:rPr lang="nb-NO" sz="2400" dirty="0"/>
              <a:t> </a:t>
            </a:r>
            <a:r>
              <a:rPr lang="nb-NO" sz="2400" dirty="0" err="1"/>
              <a:t>factors</a:t>
            </a:r>
            <a:r>
              <a:rPr lang="nb-NO" sz="2400" dirty="0"/>
              <a:t> </a:t>
            </a:r>
            <a:r>
              <a:rPr lang="nb-NO" sz="2400" dirty="0" err="1"/>
              <a:t>that</a:t>
            </a:r>
            <a:r>
              <a:rPr lang="nb-NO" sz="2400" dirty="0"/>
              <a:t> </a:t>
            </a:r>
            <a:r>
              <a:rPr lang="nb-NO" sz="2400" dirty="0" err="1"/>
              <a:t>downregulates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inflammatory</a:t>
            </a:r>
            <a:r>
              <a:rPr lang="nb-NO" sz="2400" dirty="0"/>
              <a:t> respons </a:t>
            </a:r>
            <a:r>
              <a:rPr lang="nb-NO" sz="2400" dirty="0" err="1"/>
              <a:t>within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premature barnet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1EC1747D-5CDF-4703-BFF8-076E7ED5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5" y="5301208"/>
            <a:ext cx="6213921" cy="5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nb-NO" altLang="nb-NO" sz="1200" dirty="0" err="1">
                <a:latin typeface="Arial" panose="020B0604020202020204" pitchFamily="34" charset="0"/>
              </a:rPr>
              <a:t>Chaud</a:t>
            </a:r>
            <a:r>
              <a:rPr lang="nb-NO" altLang="nb-NO" sz="1200" dirty="0">
                <a:latin typeface="Arial" panose="020B0604020202020204" pitchFamily="34" charset="0"/>
              </a:rPr>
              <a:t>, Walker. J </a:t>
            </a:r>
            <a:r>
              <a:rPr lang="nb-NO" altLang="nb-NO" sz="1200" dirty="0" err="1">
                <a:latin typeface="Arial" panose="020B0604020202020204" pitchFamily="34" charset="0"/>
              </a:rPr>
              <a:t>Clinical</a:t>
            </a:r>
            <a:r>
              <a:rPr lang="nb-NO" altLang="nb-NO" sz="1200" dirty="0">
                <a:latin typeface="Arial" panose="020B0604020202020204" pitchFamily="34" charset="0"/>
              </a:rPr>
              <a:t> </a:t>
            </a:r>
            <a:r>
              <a:rPr lang="nb-NO" altLang="nb-NO" sz="1200" dirty="0" err="1">
                <a:latin typeface="Arial" panose="020B0604020202020204" pitchFamily="34" charset="0"/>
              </a:rPr>
              <a:t>astroenterology</a:t>
            </a:r>
            <a:r>
              <a:rPr lang="nb-NO" altLang="nb-NO" sz="1200" dirty="0">
                <a:latin typeface="Arial" panose="020B0604020202020204" pitchFamily="34" charset="0"/>
              </a:rPr>
              <a:t> 2008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nb-NO" altLang="nb-NO" sz="1200" dirty="0">
                <a:latin typeface="Arial" panose="020B0604020202020204" pitchFamily="34" charset="0"/>
              </a:rPr>
              <a:t>Schultz et al. </a:t>
            </a:r>
            <a:r>
              <a:rPr lang="nb-NO" altLang="nb-NO" sz="1200" dirty="0" err="1">
                <a:latin typeface="Arial" panose="020B0604020202020204" pitchFamily="34" charset="0"/>
              </a:rPr>
              <a:t>Clin</a:t>
            </a:r>
            <a:r>
              <a:rPr lang="nb-NO" altLang="nb-NO" sz="1200" dirty="0">
                <a:latin typeface="Arial" panose="020B0604020202020204" pitchFamily="34" charset="0"/>
              </a:rPr>
              <a:t> </a:t>
            </a:r>
            <a:r>
              <a:rPr lang="nb-NO" altLang="nb-NO" sz="1200" dirty="0" err="1">
                <a:latin typeface="Arial" panose="020B0604020202020204" pitchFamily="34" charset="0"/>
              </a:rPr>
              <a:t>Exp</a:t>
            </a:r>
            <a:r>
              <a:rPr lang="nb-NO" altLang="nb-NO" sz="1200" dirty="0">
                <a:latin typeface="Arial" panose="020B0604020202020204" pitchFamily="34" charset="0"/>
              </a:rPr>
              <a:t> </a:t>
            </a:r>
            <a:r>
              <a:rPr lang="nb-NO" altLang="nb-NO" sz="1200" dirty="0" err="1">
                <a:latin typeface="Arial" panose="020B0604020202020204" pitchFamily="34" charset="0"/>
              </a:rPr>
              <a:t>Immunol</a:t>
            </a:r>
            <a:r>
              <a:rPr lang="nb-NO" altLang="nb-NO" sz="1200" dirty="0">
                <a:latin typeface="Arial" panose="020B0604020202020204" pitchFamily="34" charset="0"/>
              </a:rPr>
              <a:t> 2004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nb-NO" altLang="nb-NO" sz="1200" dirty="0" err="1">
                <a:latin typeface="Arial" panose="020B0604020202020204" pitchFamily="34" charset="0"/>
              </a:rPr>
              <a:t>Rautava</a:t>
            </a:r>
            <a:r>
              <a:rPr lang="nb-NO" altLang="nb-NO" sz="1200" dirty="0">
                <a:latin typeface="Arial" panose="020B0604020202020204" pitchFamily="34" charset="0"/>
              </a:rPr>
              <a:t>, Walker. </a:t>
            </a:r>
            <a:r>
              <a:rPr lang="nb-NO" altLang="nb-NO" sz="1200" dirty="0" err="1">
                <a:latin typeface="Arial" panose="020B0604020202020204" pitchFamily="34" charset="0"/>
              </a:rPr>
              <a:t>Breastfeeding</a:t>
            </a:r>
            <a:r>
              <a:rPr lang="nb-NO" altLang="nb-NO" sz="1200" dirty="0">
                <a:latin typeface="Arial" panose="020B0604020202020204" pitchFamily="34" charset="0"/>
              </a:rPr>
              <a:t> </a:t>
            </a:r>
            <a:r>
              <a:rPr lang="nb-NO" altLang="nb-NO" sz="1200" dirty="0" err="1">
                <a:latin typeface="Arial" panose="020B0604020202020204" pitchFamily="34" charset="0"/>
              </a:rPr>
              <a:t>Medicine</a:t>
            </a:r>
            <a:r>
              <a:rPr lang="nb-NO" altLang="nb-NO" sz="1200" dirty="0">
                <a:latin typeface="Arial" panose="020B0604020202020204" pitchFamily="34" charset="0"/>
              </a:rPr>
              <a:t>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>
            <a:extLst>
              <a:ext uri="{FF2B5EF4-FFF2-40B4-BE49-F238E27FC236}">
                <a16:creationId xmlns:a16="http://schemas.microsoft.com/office/drawing/2014/main" id="{587A091F-639C-48AF-91E0-C9219688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888"/>
            <a:ext cx="9144000" cy="648816"/>
          </a:xfrm>
        </p:spPr>
        <p:txBody>
          <a:bodyPr/>
          <a:lstStyle/>
          <a:p>
            <a:pPr algn="ctr"/>
            <a:r>
              <a:rPr lang="nb-NO" altLang="nb-NO" sz="3600" dirty="0"/>
              <a:t> </a:t>
            </a:r>
            <a:r>
              <a:rPr lang="nb-NO" altLang="nb-NO" dirty="0" err="1"/>
              <a:t>Formula</a:t>
            </a:r>
            <a:r>
              <a:rPr lang="nb-NO" altLang="nb-NO" dirty="0"/>
              <a:t> is </a:t>
            </a:r>
            <a:r>
              <a:rPr lang="nb-NO" altLang="nb-NO" dirty="0" err="1"/>
              <a:t>cowmilk</a:t>
            </a:r>
            <a:r>
              <a:rPr lang="nb-NO" altLang="nb-NO" dirty="0"/>
              <a:t> </a:t>
            </a:r>
            <a:r>
              <a:rPr lang="nb-NO" altLang="nb-NO" dirty="0" err="1"/>
              <a:t>based</a:t>
            </a:r>
            <a:endParaRPr lang="nb-NO" alt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4AFAE-AC65-42D0-AA99-2DB7E5283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016732"/>
            <a:ext cx="11089232" cy="482453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altLang="nb-NO" sz="2400" dirty="0" err="1"/>
              <a:t>Cowmilk</a:t>
            </a:r>
            <a:r>
              <a:rPr lang="nb-NO" sz="2400" dirty="0"/>
              <a:t> - 8 times more protein </a:t>
            </a:r>
            <a:r>
              <a:rPr lang="nb-NO" sz="2400" dirty="0" err="1"/>
              <a:t>than</a:t>
            </a:r>
            <a:r>
              <a:rPr lang="nb-NO" sz="2400" dirty="0"/>
              <a:t> human </a:t>
            </a:r>
            <a:r>
              <a:rPr lang="nb-NO" sz="2400" dirty="0" err="1"/>
              <a:t>milk</a:t>
            </a:r>
            <a:endParaRPr lang="nb-NO" sz="2400" dirty="0"/>
          </a:p>
          <a:p>
            <a:pPr lvl="1" fontAlgn="auto">
              <a:spcAft>
                <a:spcPts val="0"/>
              </a:spcAft>
              <a:defRPr/>
            </a:pPr>
            <a:r>
              <a:rPr lang="nb-NO" sz="2000" dirty="0" err="1"/>
              <a:t>Might</a:t>
            </a:r>
            <a:r>
              <a:rPr lang="nb-NO" sz="2000" dirty="0"/>
              <a:t> lead to </a:t>
            </a:r>
            <a:r>
              <a:rPr lang="nb-NO" sz="2000" dirty="0" err="1"/>
              <a:t>too</a:t>
            </a:r>
            <a:r>
              <a:rPr lang="nb-NO" sz="2000" dirty="0"/>
              <a:t> rapid </a:t>
            </a:r>
            <a:r>
              <a:rPr lang="nb-NO" sz="2000" dirty="0" err="1"/>
              <a:t>growth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first 6 </a:t>
            </a:r>
            <a:r>
              <a:rPr lang="nb-NO" sz="2000" dirty="0" err="1"/>
              <a:t>month</a:t>
            </a:r>
            <a:endParaRPr lang="nb-NO" sz="2000" dirty="0"/>
          </a:p>
          <a:p>
            <a:pPr lvl="1" fontAlgn="auto">
              <a:spcAft>
                <a:spcPts val="0"/>
              </a:spcAft>
              <a:defRPr/>
            </a:pPr>
            <a:endParaRPr lang="nb-NO" sz="2000" dirty="0"/>
          </a:p>
          <a:p>
            <a:pPr fontAlgn="auto">
              <a:spcAft>
                <a:spcPts val="0"/>
              </a:spcAft>
              <a:defRPr/>
            </a:pPr>
            <a:r>
              <a:rPr lang="nb-NO" altLang="nb-NO" sz="2400" dirty="0" err="1"/>
              <a:t>Formula</a:t>
            </a:r>
            <a:r>
              <a:rPr lang="nb-NO" altLang="nb-NO" sz="2400" dirty="0"/>
              <a:t> </a:t>
            </a:r>
            <a:r>
              <a:rPr lang="nb-NO" sz="2400" dirty="0" err="1"/>
              <a:t>lacks</a:t>
            </a:r>
            <a:r>
              <a:rPr lang="nb-NO" sz="2400" dirty="0"/>
              <a:t>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000" dirty="0" err="1"/>
              <a:t>important</a:t>
            </a:r>
            <a:r>
              <a:rPr lang="nb-NO" sz="2000" dirty="0"/>
              <a:t> </a:t>
            </a:r>
            <a:r>
              <a:rPr lang="nb-NO" sz="2000" dirty="0" err="1"/>
              <a:t>ingredients</a:t>
            </a:r>
            <a:r>
              <a:rPr lang="nb-NO" sz="2000" dirty="0"/>
              <a:t> </a:t>
            </a:r>
            <a:r>
              <a:rPr lang="nb-NO" sz="2000" dirty="0" err="1"/>
              <a:t>that</a:t>
            </a:r>
            <a:r>
              <a:rPr lang="nb-NO" sz="2000" dirty="0"/>
              <a:t> </a:t>
            </a:r>
            <a:r>
              <a:rPr lang="nb-NO" sz="2000" dirty="0" err="1"/>
              <a:t>you</a:t>
            </a:r>
            <a:r>
              <a:rPr lang="nb-NO" sz="2000" dirty="0"/>
              <a:t> </a:t>
            </a:r>
            <a:r>
              <a:rPr lang="nb-NO" sz="2000" dirty="0" err="1"/>
              <a:t>find</a:t>
            </a:r>
            <a:r>
              <a:rPr lang="nb-NO" sz="2000" dirty="0"/>
              <a:t> in human </a:t>
            </a:r>
            <a:r>
              <a:rPr lang="nb-NO" sz="2000" dirty="0" err="1"/>
              <a:t>milk</a:t>
            </a:r>
            <a:r>
              <a:rPr lang="nb-NO" sz="2000" dirty="0"/>
              <a:t> </a:t>
            </a:r>
            <a:r>
              <a:rPr lang="nb-NO" sz="2000" dirty="0" err="1"/>
              <a:t>regulating</a:t>
            </a:r>
            <a:r>
              <a:rPr lang="nb-NO" sz="2000" dirty="0"/>
              <a:t> </a:t>
            </a:r>
            <a:r>
              <a:rPr lang="nb-NO" sz="2000" dirty="0" err="1"/>
              <a:t>metabolism</a:t>
            </a:r>
            <a:r>
              <a:rPr lang="nb-NO" sz="2000" dirty="0"/>
              <a:t> (</a:t>
            </a:r>
            <a:r>
              <a:rPr lang="nb-NO" sz="2000" dirty="0" err="1"/>
              <a:t>leptin</a:t>
            </a:r>
            <a:r>
              <a:rPr lang="nb-NO" sz="2000" dirty="0"/>
              <a:t>, </a:t>
            </a:r>
            <a:br>
              <a:rPr lang="nb-NO" sz="2000" dirty="0"/>
            </a:br>
            <a:r>
              <a:rPr lang="nb-NO" sz="2000" dirty="0"/>
              <a:t>insulin-like growth factor, brain-gut peptides, hormoner)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altLang="nb-NO" sz="2000" dirty="0" err="1"/>
              <a:t>the</a:t>
            </a:r>
            <a:r>
              <a:rPr lang="nb-NO" altLang="nb-NO" sz="2000" dirty="0"/>
              <a:t> </a:t>
            </a:r>
            <a:r>
              <a:rPr lang="nb-NO" altLang="nb-NO" sz="2000" dirty="0" err="1"/>
              <a:t>correct</a:t>
            </a:r>
            <a:r>
              <a:rPr lang="nb-NO" altLang="nb-NO" sz="2000" dirty="0"/>
              <a:t> and </a:t>
            </a:r>
            <a:r>
              <a:rPr lang="nb-NO" altLang="nb-NO" sz="2000" dirty="0" err="1"/>
              <a:t>healthy</a:t>
            </a:r>
            <a:r>
              <a:rPr lang="nb-NO" altLang="nb-NO" sz="2000" dirty="0"/>
              <a:t> </a:t>
            </a:r>
            <a:r>
              <a:rPr lang="nb-NO" altLang="nb-NO" sz="2000" dirty="0" err="1"/>
              <a:t>microbiome</a:t>
            </a:r>
            <a:endParaRPr lang="nb-NO" altLang="nb-NO" sz="2000" dirty="0"/>
          </a:p>
          <a:p>
            <a:pPr lvl="1" fontAlgn="auto">
              <a:spcAft>
                <a:spcPts val="0"/>
              </a:spcAft>
              <a:defRPr/>
            </a:pP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correct</a:t>
            </a:r>
            <a:r>
              <a:rPr lang="nb-NO" sz="2000" dirty="0"/>
              <a:t> </a:t>
            </a:r>
            <a:r>
              <a:rPr lang="nb-NO" sz="2000" dirty="0" err="1"/>
              <a:t>fatty</a:t>
            </a:r>
            <a:r>
              <a:rPr lang="nb-NO" sz="2000" dirty="0"/>
              <a:t> </a:t>
            </a:r>
            <a:r>
              <a:rPr lang="nb-NO" sz="2000" dirty="0" err="1"/>
              <a:t>acide</a:t>
            </a:r>
            <a:r>
              <a:rPr lang="nb-NO" sz="2000" dirty="0"/>
              <a:t> </a:t>
            </a:r>
            <a:r>
              <a:rPr lang="nb-NO" sz="2000" dirty="0" err="1"/>
              <a:t>composition</a:t>
            </a:r>
            <a:endParaRPr lang="nb-NO" sz="2000" dirty="0"/>
          </a:p>
          <a:p>
            <a:pPr fontAlgn="auto">
              <a:spcAft>
                <a:spcPts val="0"/>
              </a:spcAft>
              <a:defRPr/>
            </a:pPr>
            <a:r>
              <a:rPr lang="nb-NO" altLang="nb-NO" sz="2400" dirty="0" err="1"/>
              <a:t>Formula</a:t>
            </a:r>
            <a:r>
              <a:rPr lang="nb-NO" altLang="nb-NO" sz="2400" dirty="0"/>
              <a:t> </a:t>
            </a:r>
            <a:r>
              <a:rPr lang="nb-NO" altLang="nb-NO" sz="2400" dirty="0" err="1"/>
              <a:t>activates</a:t>
            </a:r>
            <a:r>
              <a:rPr lang="nb-NO" altLang="nb-NO" sz="2400" dirty="0"/>
              <a:t> </a:t>
            </a:r>
            <a:r>
              <a:rPr lang="nb-NO" sz="2400" dirty="0" err="1"/>
              <a:t>inflammation</a:t>
            </a:r>
            <a:endParaRPr lang="nb-NO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b-NO" sz="2400" dirty="0"/>
          </a:p>
          <a:p>
            <a:pPr fontAlgn="auto">
              <a:spcAft>
                <a:spcPts val="0"/>
              </a:spcAft>
              <a:defRPr/>
            </a:pPr>
            <a:r>
              <a:rPr lang="nb-NO" sz="2400" dirty="0"/>
              <a:t>The baby </a:t>
            </a:r>
            <a:r>
              <a:rPr lang="nb-NO" sz="2400" dirty="0" err="1"/>
              <a:t>might</a:t>
            </a:r>
            <a:r>
              <a:rPr lang="nb-NO" sz="2400" dirty="0"/>
              <a:t> have </a:t>
            </a:r>
            <a:r>
              <a:rPr lang="nb-NO" sz="2400" dirty="0" err="1"/>
              <a:t>little</a:t>
            </a:r>
            <a:r>
              <a:rPr lang="nb-NO" sz="2400" dirty="0"/>
              <a:t> </a:t>
            </a:r>
            <a:r>
              <a:rPr lang="nb-NO" sz="2400" dirty="0" err="1"/>
              <a:t>influence</a:t>
            </a:r>
            <a:r>
              <a:rPr lang="nb-NO" sz="2400" dirty="0"/>
              <a:t> </a:t>
            </a:r>
            <a:r>
              <a:rPr lang="nb-NO" sz="2400" dirty="0" err="1"/>
              <a:t>on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pace and </a:t>
            </a:r>
            <a:r>
              <a:rPr lang="nb-NO" sz="2400" dirty="0" err="1"/>
              <a:t>amount</a:t>
            </a:r>
            <a:r>
              <a:rPr lang="nb-NO" sz="2400" dirty="0"/>
              <a:t> to </a:t>
            </a:r>
            <a:r>
              <a:rPr lang="nb-NO" sz="2400" dirty="0" err="1"/>
              <a:t>eat</a:t>
            </a:r>
            <a:r>
              <a:rPr lang="nb-NO" sz="2400" dirty="0"/>
              <a:t> </a:t>
            </a:r>
            <a:r>
              <a:rPr lang="nb-NO" sz="2400" dirty="0" err="1"/>
              <a:t>when</a:t>
            </a:r>
            <a:r>
              <a:rPr lang="nb-NO" sz="2400" dirty="0"/>
              <a:t> </a:t>
            </a:r>
            <a:r>
              <a:rPr lang="nb-NO" sz="2400" dirty="0" err="1"/>
              <a:t>bottelfed</a:t>
            </a:r>
            <a:r>
              <a:rPr lang="nb-NO" sz="2400" dirty="0"/>
              <a:t> 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09F34D86-E9A1-4FA4-B31C-F6E9D42C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5959414"/>
            <a:ext cx="5976664" cy="2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45000"/>
              </a:lnSpc>
              <a:spcBef>
                <a:spcPct val="50000"/>
              </a:spcBef>
              <a:buFontTx/>
              <a:buNone/>
            </a:pPr>
            <a:r>
              <a:rPr lang="nb-NO" altLang="nb-NO" sz="1400" dirty="0">
                <a:latin typeface="Arial" panose="020B0604020202020204" pitchFamily="34" charset="0"/>
              </a:rPr>
              <a:t>Bartok et al. Int J </a:t>
            </a:r>
            <a:r>
              <a:rPr lang="nb-NO" altLang="nb-NO" sz="1400" dirty="0" err="1">
                <a:latin typeface="Arial" panose="020B0604020202020204" pitchFamily="34" charset="0"/>
              </a:rPr>
              <a:t>Pediatr</a:t>
            </a:r>
            <a:r>
              <a:rPr lang="nb-NO" altLang="nb-NO" sz="1400" dirty="0">
                <a:latin typeface="Arial" panose="020B0604020202020204" pitchFamily="34" charset="0"/>
              </a:rPr>
              <a:t> </a:t>
            </a:r>
            <a:r>
              <a:rPr lang="nb-NO" altLang="nb-NO" sz="1400" err="1">
                <a:latin typeface="Arial" panose="020B0604020202020204" pitchFamily="34" charset="0"/>
              </a:rPr>
              <a:t>Obesity</a:t>
            </a:r>
            <a:r>
              <a:rPr lang="nb-NO" altLang="nb-NO" sz="1400">
                <a:latin typeface="Arial" panose="020B0604020202020204" pitchFamily="34" charset="0"/>
              </a:rPr>
              <a:t> 2009, Li </a:t>
            </a:r>
            <a:r>
              <a:rPr lang="nb-NO" altLang="nb-NO" sz="1400" dirty="0">
                <a:latin typeface="Arial" panose="020B0604020202020204" pitchFamily="34" charset="0"/>
              </a:rPr>
              <a:t>et al. </a:t>
            </a:r>
            <a:r>
              <a:rPr lang="nb-NO" altLang="nb-NO" sz="1400" dirty="0" err="1">
                <a:latin typeface="Arial" panose="020B0604020202020204" pitchFamily="34" charset="0"/>
              </a:rPr>
              <a:t>Pediatrics</a:t>
            </a:r>
            <a:r>
              <a:rPr lang="nb-NO" altLang="nb-NO" sz="1400" dirty="0">
                <a:latin typeface="Arial" panose="020B0604020202020204" pitchFamily="34" charset="0"/>
              </a:rPr>
              <a:t> 2008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63352" y="672168"/>
            <a:ext cx="5832648" cy="2664296"/>
          </a:xfrm>
        </p:spPr>
        <p:txBody>
          <a:bodyPr/>
          <a:lstStyle/>
          <a:p>
            <a:r>
              <a:rPr lang="nb-NO" dirty="0" err="1"/>
              <a:t>Breastfeeding</a:t>
            </a:r>
            <a:r>
              <a:rPr lang="nb-NO" dirty="0"/>
              <a:t> </a:t>
            </a:r>
            <a:r>
              <a:rPr lang="nb-NO" dirty="0" err="1"/>
              <a:t>benefits</a:t>
            </a:r>
            <a:r>
              <a:rPr lang="nb-NO" dirty="0"/>
              <a:t> </a:t>
            </a:r>
            <a:r>
              <a:rPr lang="nb-NO" dirty="0" err="1"/>
              <a:t>increases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duration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breastfeeding</a:t>
            </a:r>
            <a:r>
              <a:rPr lang="nb-NO" dirty="0"/>
              <a:t> </a:t>
            </a:r>
          </a:p>
          <a:p>
            <a:r>
              <a:rPr lang="nb-NO" dirty="0"/>
              <a:t>Human </a:t>
            </a:r>
            <a:r>
              <a:rPr lang="nb-NO" dirty="0" err="1"/>
              <a:t>milk</a:t>
            </a:r>
            <a:r>
              <a:rPr lang="nb-NO" dirty="0"/>
              <a:t> – is </a:t>
            </a:r>
            <a:r>
              <a:rPr lang="nb-NO" dirty="0" err="1"/>
              <a:t>tailored</a:t>
            </a:r>
            <a:r>
              <a:rPr lang="nb-NO" dirty="0"/>
              <a:t> </a:t>
            </a:r>
            <a:r>
              <a:rPr lang="nb-NO" dirty="0" err="1"/>
              <a:t>nutrition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baby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WHO </a:t>
            </a:r>
            <a:r>
              <a:rPr lang="nb-NO" b="1" dirty="0" err="1"/>
              <a:t>recommandation</a:t>
            </a:r>
            <a:r>
              <a:rPr lang="nb-NO" b="1" dirty="0"/>
              <a:t>: </a:t>
            </a:r>
          </a:p>
          <a:p>
            <a:r>
              <a:rPr lang="nb-NO" dirty="0"/>
              <a:t>E</a:t>
            </a:r>
            <a:r>
              <a:rPr lang="en-US" dirty="0" err="1"/>
              <a:t>xclusive</a:t>
            </a:r>
            <a:r>
              <a:rPr lang="en-US" dirty="0"/>
              <a:t> breastfeeding until 6 months</a:t>
            </a:r>
          </a:p>
          <a:p>
            <a:r>
              <a:rPr lang="en-US" dirty="0"/>
              <a:t>Continued breastfeeding until at least 2 years</a:t>
            </a:r>
            <a:endParaRPr lang="nb-NO" dirty="0"/>
          </a:p>
        </p:txBody>
      </p:sp>
      <p:pic>
        <p:nvPicPr>
          <p:cNvPr id="9219" name="Picture 3" descr="P:\Bilder-ammesituasjon\INA\mamma og sond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715255"/>
            <a:ext cx="4323744" cy="32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5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87679-CC93-4207-961B-9173C999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Breastfeeding counselling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difficult cases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A4451FC8-1395-474D-9BAB-ACF43456E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3225" r="7317"/>
          <a:stretch/>
        </p:blipFill>
        <p:spPr bwMode="auto">
          <a:xfrm>
            <a:off x="3051350" y="1772817"/>
            <a:ext cx="2793441" cy="216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:\Felles\KVI\Delte\FOD\Ammesenteret\Breast_atlas\chapter\Kpt_12_mastitt\1202h.jpg">
            <a:extLst>
              <a:ext uri="{FF2B5EF4-FFF2-40B4-BE49-F238E27FC236}">
                <a16:creationId xmlns:a16="http://schemas.microsoft.com/office/drawing/2014/main" id="{A8C464DB-7157-45BA-9DAE-45FE990E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59" y="1772817"/>
            <a:ext cx="3239019" cy="2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0A1128CF-74B0-48A5-A466-D831CDE1238D}"/>
              </a:ext>
            </a:extLst>
          </p:cNvPr>
          <p:cNvSpPr txBox="1">
            <a:spLocks/>
          </p:cNvSpPr>
          <p:nvPr/>
        </p:nvSpPr>
        <p:spPr bwMode="auto">
          <a:xfrm>
            <a:off x="1854238" y="1304764"/>
            <a:ext cx="8562243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/>
              <a:t>Inverted nipples – Engorgement - Sleeping babies</a:t>
            </a:r>
            <a:endParaRPr lang="nb-NO" sz="2400" kern="0" dirty="0"/>
          </a:p>
        </p:txBody>
      </p:sp>
      <p:pic>
        <p:nvPicPr>
          <p:cNvPr id="2050" name="Picture 2" descr="P:\Bilder-ammesituasjon\2015-02-Godkjent-MARI-AMMER\DSC_04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8814" r="8794" b="20355"/>
          <a:stretch/>
        </p:blipFill>
        <p:spPr bwMode="auto">
          <a:xfrm>
            <a:off x="4191142" y="4005065"/>
            <a:ext cx="3847733" cy="22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5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5314" r="42805" b="-1230"/>
          <a:stretch/>
        </p:blipFill>
        <p:spPr bwMode="auto">
          <a:xfrm>
            <a:off x="5735960" y="116632"/>
            <a:ext cx="607097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4696556-A5D6-40CD-BF61-E65D0F063B29}"/>
              </a:ext>
            </a:extLst>
          </p:cNvPr>
          <p:cNvSpPr/>
          <p:nvPr/>
        </p:nvSpPr>
        <p:spPr>
          <a:xfrm>
            <a:off x="263352" y="2060848"/>
            <a:ext cx="4709815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nb-NO" sz="4800" b="1" dirty="0"/>
              <a:t>WHO </a:t>
            </a:r>
          </a:p>
          <a:p>
            <a:pPr>
              <a:spcBef>
                <a:spcPct val="30000"/>
              </a:spcBef>
              <a:defRPr/>
            </a:pPr>
            <a:r>
              <a:rPr lang="nb-NO" sz="4800" b="1" dirty="0" err="1"/>
              <a:t>Recommendation</a:t>
            </a:r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418022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68213" y="2497891"/>
            <a:ext cx="3430791" cy="2654879"/>
          </a:xfrm>
        </p:spPr>
        <p:txBody>
          <a:bodyPr/>
          <a:lstStyle/>
          <a:p>
            <a:pPr marL="0" indent="0">
              <a:buNone/>
            </a:pP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problem?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How to </a:t>
            </a:r>
            <a:r>
              <a:rPr lang="nb-NO" dirty="0" err="1"/>
              <a:t>assess</a:t>
            </a:r>
            <a:r>
              <a:rPr lang="nb-NO" dirty="0"/>
              <a:t> it?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How to </a:t>
            </a:r>
            <a:r>
              <a:rPr lang="nb-NO" dirty="0" err="1"/>
              <a:t>counsell</a:t>
            </a:r>
            <a:r>
              <a:rPr lang="nb-NO" dirty="0"/>
              <a:t>? </a:t>
            </a:r>
          </a:p>
        </p:txBody>
      </p:sp>
      <p:sp>
        <p:nvSpPr>
          <p:cNvPr id="8" name="Rektangel 7"/>
          <p:cNvSpPr/>
          <p:nvPr/>
        </p:nvSpPr>
        <p:spPr>
          <a:xfrm>
            <a:off x="1703513" y="694438"/>
            <a:ext cx="4151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nb-NO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</a:t>
            </a:r>
            <a:r>
              <a:rPr lang="nb-NO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aproach</a:t>
            </a:r>
            <a:endParaRPr lang="nb-NO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1892" r="8710"/>
          <a:stretch/>
        </p:blipFill>
        <p:spPr bwMode="auto">
          <a:xfrm>
            <a:off x="5117745" y="1706244"/>
            <a:ext cx="6106041" cy="45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:\Undervisning INA\2016\Bilder\Systematikk-avkrysning.png">
            <a:extLst>
              <a:ext uri="{FF2B5EF4-FFF2-40B4-BE49-F238E27FC236}">
                <a16:creationId xmlns:a16="http://schemas.microsoft.com/office/drawing/2014/main" id="{2290D2C4-4A44-4E00-BBF9-C2C3F6DC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03" y="136175"/>
            <a:ext cx="4396233" cy="16366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6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0"/>
            <a:ext cx="4894312" cy="1008112"/>
          </a:xfrm>
        </p:spPr>
        <p:txBody>
          <a:bodyPr/>
          <a:lstStyle/>
          <a:p>
            <a:br>
              <a:rPr lang="nb-NO" sz="2400" dirty="0">
                <a:solidFill>
                  <a:srgbClr val="0070C0"/>
                </a:solidFill>
              </a:rPr>
            </a:br>
            <a:endParaRPr lang="nb-NO" sz="2400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63552" y="2060848"/>
            <a:ext cx="8136904" cy="3672408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nb-NO" sz="4000" dirty="0" err="1"/>
              <a:t>Breastfeeding</a:t>
            </a:r>
            <a:r>
              <a:rPr lang="nb-NO" sz="4000" dirty="0"/>
              <a:t> </a:t>
            </a:r>
            <a:r>
              <a:rPr lang="nb-NO" sz="4000" dirty="0" err="1"/>
              <a:t>positions</a:t>
            </a:r>
            <a:endParaRPr lang="nb-NO" sz="4000" dirty="0"/>
          </a:p>
          <a:p>
            <a:pPr marL="742950" indent="-742950">
              <a:buFont typeface="+mj-lt"/>
              <a:buAutoNum type="arabicPeriod"/>
            </a:pPr>
            <a:r>
              <a:rPr lang="nb-NO" sz="4000" dirty="0" err="1"/>
              <a:t>Assessment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</a:t>
            </a:r>
            <a:r>
              <a:rPr lang="nb-NO" sz="4000" dirty="0" err="1"/>
              <a:t>mother</a:t>
            </a:r>
            <a:r>
              <a:rPr lang="nb-NO" sz="4000" dirty="0"/>
              <a:t> and </a:t>
            </a:r>
            <a:r>
              <a:rPr lang="nb-NO" sz="4000" dirty="0" err="1"/>
              <a:t>breast</a:t>
            </a:r>
            <a:endParaRPr lang="nb-NO" sz="4000" dirty="0"/>
          </a:p>
          <a:p>
            <a:pPr marL="742950" indent="-742950">
              <a:buFont typeface="+mj-lt"/>
              <a:buAutoNum type="arabicPeriod"/>
            </a:pPr>
            <a:r>
              <a:rPr lang="nb-NO" sz="4000" dirty="0" err="1"/>
              <a:t>Positioning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</a:t>
            </a:r>
            <a:r>
              <a:rPr lang="nb-NO" sz="4000" dirty="0" err="1"/>
              <a:t>the</a:t>
            </a:r>
            <a:r>
              <a:rPr lang="nb-NO" sz="4000" dirty="0"/>
              <a:t> baby</a:t>
            </a:r>
          </a:p>
          <a:p>
            <a:pPr marL="742950" indent="-742950">
              <a:buFont typeface="+mj-lt"/>
              <a:buAutoNum type="arabicPeriod"/>
            </a:pPr>
            <a:r>
              <a:rPr lang="nb-NO" sz="4000" dirty="0" err="1"/>
              <a:t>Attatching</a:t>
            </a:r>
            <a:r>
              <a:rPr lang="nb-NO" sz="4000" dirty="0"/>
              <a:t> </a:t>
            </a:r>
            <a:r>
              <a:rPr lang="nb-NO" sz="4000" dirty="0" err="1"/>
              <a:t>the</a:t>
            </a:r>
            <a:r>
              <a:rPr lang="nb-NO" sz="4000" dirty="0"/>
              <a:t> baby to </a:t>
            </a:r>
            <a:r>
              <a:rPr lang="nb-NO" sz="4000" dirty="0" err="1"/>
              <a:t>the</a:t>
            </a:r>
            <a:r>
              <a:rPr lang="nb-NO" sz="4000" dirty="0"/>
              <a:t> </a:t>
            </a:r>
            <a:r>
              <a:rPr lang="nb-NO" sz="4000" dirty="0" err="1"/>
              <a:t>breast</a:t>
            </a:r>
            <a:endParaRPr lang="nb-NO" sz="4000" dirty="0"/>
          </a:p>
          <a:p>
            <a:pPr marL="742950" indent="-742950">
              <a:buFont typeface="+mj-lt"/>
              <a:buAutoNum type="arabicPeriod"/>
            </a:pPr>
            <a:r>
              <a:rPr lang="nb-NO" sz="4000" dirty="0" err="1"/>
              <a:t>Assessment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</a:t>
            </a:r>
            <a:r>
              <a:rPr lang="nb-NO" sz="4000" dirty="0" err="1"/>
              <a:t>latch</a:t>
            </a:r>
            <a:endParaRPr lang="nb-NO" sz="4000" dirty="0"/>
          </a:p>
        </p:txBody>
      </p:sp>
      <p:pic>
        <p:nvPicPr>
          <p:cNvPr id="10242" name="Picture 2" descr="P:\Undervisning INA\2016\Bilder\Systematikk-avkrys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68" y="-7841"/>
            <a:ext cx="4396233" cy="16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F95CF58-7A8D-4A34-90FE-E67A08C12C71}"/>
              </a:ext>
            </a:extLst>
          </p:cNvPr>
          <p:cNvSpPr/>
          <p:nvPr/>
        </p:nvSpPr>
        <p:spPr>
          <a:xfrm>
            <a:off x="1703513" y="476673"/>
            <a:ext cx="4151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nb-NO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</a:t>
            </a:r>
            <a:r>
              <a:rPr lang="nb-NO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aproach</a:t>
            </a:r>
            <a:endParaRPr lang="nb-NO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79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9BA863-908D-4271-AF3D-FAB1D1E63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339019"/>
            <a:ext cx="11453132" cy="6042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b="1" dirty="0"/>
              <a:t>1.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position</a:t>
            </a:r>
            <a:r>
              <a:rPr lang="nb-NO" dirty="0"/>
              <a:t> do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breastfeeding</a:t>
            </a:r>
            <a:r>
              <a:rPr lang="nb-NO" dirty="0"/>
              <a:t>? Is it </a:t>
            </a:r>
            <a:r>
              <a:rPr lang="nb-NO" dirty="0" err="1"/>
              <a:t>the</a:t>
            </a:r>
            <a:br>
              <a:rPr lang="nb-NO" dirty="0"/>
            </a:br>
            <a:r>
              <a:rPr lang="nb-NO" dirty="0"/>
              <a:t>best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spesific</a:t>
            </a:r>
            <a:r>
              <a:rPr lang="nb-NO" dirty="0"/>
              <a:t> chanlenge? How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hold </a:t>
            </a:r>
            <a:br>
              <a:rPr lang="nb-NO" dirty="0"/>
            </a:br>
            <a:r>
              <a:rPr lang="nb-NO" dirty="0" err="1"/>
              <a:t>the</a:t>
            </a:r>
            <a:r>
              <a:rPr lang="nb-NO" dirty="0"/>
              <a:t> baby? </a:t>
            </a:r>
          </a:p>
          <a:p>
            <a:pPr marL="0" indent="0">
              <a:buNone/>
            </a:pPr>
            <a:r>
              <a:rPr lang="nb-NO" b="1" dirty="0"/>
              <a:t>2. </a:t>
            </a:r>
            <a:r>
              <a:rPr lang="nb-NO" dirty="0"/>
              <a:t>How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</a:t>
            </a:r>
            <a:r>
              <a:rPr lang="nb-NO" dirty="0" err="1"/>
              <a:t>feel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she</a:t>
            </a:r>
            <a:r>
              <a:rPr lang="nb-NO" dirty="0"/>
              <a:t> </a:t>
            </a:r>
            <a:r>
              <a:rPr lang="nb-NO" dirty="0" err="1"/>
              <a:t>saying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br>
              <a:rPr lang="nb-NO" dirty="0"/>
            </a:br>
            <a:r>
              <a:rPr lang="nb-NO" dirty="0"/>
              <a:t>problems?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 </a:t>
            </a:r>
            <a:r>
              <a:rPr lang="nb-NO" dirty="0" err="1"/>
              <a:t>lool</a:t>
            </a:r>
            <a:r>
              <a:rPr lang="nb-NO" dirty="0"/>
              <a:t> like? Is it </a:t>
            </a:r>
            <a:r>
              <a:rPr lang="nb-NO" dirty="0" err="1"/>
              <a:t>large,droopy,floating</a:t>
            </a:r>
            <a:r>
              <a:rPr lang="nb-NO" dirty="0"/>
              <a:t>, </a:t>
            </a:r>
            <a:r>
              <a:rPr lang="nb-NO" dirty="0" err="1"/>
              <a:t>small</a:t>
            </a:r>
            <a:r>
              <a:rPr lang="nb-NO" dirty="0"/>
              <a:t>, </a:t>
            </a:r>
            <a:r>
              <a:rPr lang="nb-NO" dirty="0" err="1"/>
              <a:t>tight</a:t>
            </a:r>
            <a:r>
              <a:rPr lang="nb-NO" dirty="0"/>
              <a:t>, hard, full or </a:t>
            </a:r>
            <a:r>
              <a:rPr lang="nb-NO" dirty="0" err="1"/>
              <a:t>loose</a:t>
            </a:r>
            <a:r>
              <a:rPr lang="nb-NO" dirty="0"/>
              <a:t>? Is it </a:t>
            </a:r>
            <a:r>
              <a:rPr lang="nb-NO" dirty="0" err="1"/>
              <a:t>possible</a:t>
            </a:r>
            <a:r>
              <a:rPr lang="nb-NO" dirty="0"/>
              <a:t> to support or form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? </a:t>
            </a:r>
          </a:p>
          <a:p>
            <a:pPr marL="0" indent="0">
              <a:buNone/>
            </a:pPr>
            <a:r>
              <a:rPr lang="nb-NO" b="1" dirty="0"/>
              <a:t>3. </a:t>
            </a:r>
            <a:r>
              <a:rPr lang="nb-NO" dirty="0"/>
              <a:t>How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handle </a:t>
            </a:r>
            <a:r>
              <a:rPr lang="nb-NO" dirty="0" err="1"/>
              <a:t>the</a:t>
            </a:r>
            <a:r>
              <a:rPr lang="nb-NO" dirty="0"/>
              <a:t> baby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attaching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? Is it optimal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considering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attachment</a:t>
            </a:r>
            <a:r>
              <a:rPr lang="nb-NO" dirty="0"/>
              <a:t>? </a:t>
            </a:r>
          </a:p>
          <a:p>
            <a:pPr marL="0" indent="0">
              <a:buNone/>
            </a:pPr>
            <a:r>
              <a:rPr lang="nb-NO" b="1" dirty="0"/>
              <a:t>4. </a:t>
            </a:r>
            <a:r>
              <a:rPr lang="nb-NO" dirty="0"/>
              <a:t>How </a:t>
            </a:r>
            <a:r>
              <a:rPr lang="nb-NO" dirty="0" err="1"/>
              <a:t>involved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attacment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baby?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</a:t>
            </a:r>
            <a:r>
              <a:rPr lang="nb-NO" dirty="0" err="1"/>
              <a:t>wait</a:t>
            </a:r>
            <a:r>
              <a:rPr lang="nb-NO" dirty="0"/>
              <a:t> for </a:t>
            </a:r>
            <a:r>
              <a:rPr lang="nb-NO" dirty="0" err="1"/>
              <a:t>baby’s</a:t>
            </a:r>
            <a:r>
              <a:rPr lang="nb-NO" dirty="0"/>
              <a:t> signals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readyness</a:t>
            </a:r>
            <a:r>
              <a:rPr lang="nb-NO" dirty="0"/>
              <a:t> to </a:t>
            </a:r>
            <a:r>
              <a:rPr lang="nb-NO" dirty="0" err="1"/>
              <a:t>attach</a:t>
            </a:r>
            <a:r>
              <a:rPr lang="nb-NO" dirty="0"/>
              <a:t>?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baby </a:t>
            </a:r>
            <a:r>
              <a:rPr lang="nb-NO" dirty="0" err="1"/>
              <a:t>open</a:t>
            </a:r>
            <a:r>
              <a:rPr lang="nb-NO" dirty="0"/>
              <a:t> her </a:t>
            </a:r>
            <a:r>
              <a:rPr lang="nb-NO" dirty="0" err="1"/>
              <a:t>mouth</a:t>
            </a:r>
            <a:r>
              <a:rPr lang="nb-NO" dirty="0"/>
              <a:t> </a:t>
            </a:r>
            <a:r>
              <a:rPr lang="nb-NO" dirty="0" err="1"/>
              <a:t>wide</a:t>
            </a:r>
            <a:r>
              <a:rPr lang="nb-NO" dirty="0"/>
              <a:t>? </a:t>
            </a:r>
          </a:p>
          <a:p>
            <a:pPr marL="0" indent="0">
              <a:buNone/>
            </a:pPr>
            <a:r>
              <a:rPr lang="nb-NO" b="1" dirty="0"/>
              <a:t>5.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baby is </a:t>
            </a:r>
            <a:r>
              <a:rPr lang="nb-NO" dirty="0" err="1"/>
              <a:t>attached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it do? How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mother</a:t>
            </a:r>
            <a:r>
              <a:rPr lang="nb-NO" dirty="0"/>
              <a:t> </a:t>
            </a:r>
            <a:r>
              <a:rPr lang="nb-NO" dirty="0" err="1"/>
              <a:t>feel</a:t>
            </a:r>
            <a:r>
              <a:rPr lang="nb-NO" dirty="0"/>
              <a:t>?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it </a:t>
            </a:r>
            <a:r>
              <a:rPr lang="nb-NO" dirty="0" err="1"/>
              <a:t>look</a:t>
            </a:r>
            <a:r>
              <a:rPr lang="nb-NO" dirty="0"/>
              <a:t> like?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6447193-DF1A-4381-BE03-F5E4B8476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7" t="-1852" r="12600" b="-1852"/>
          <a:stretch/>
        </p:blipFill>
        <p:spPr>
          <a:xfrm>
            <a:off x="9048328" y="-12397"/>
            <a:ext cx="2987315" cy="22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66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Bilder-ammesituasjon\2015-02-Godkjent-MARI-AMMER\DSC_0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726421"/>
            <a:ext cx="3600400" cy="53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:\Bilder-ammesituasjon\2015-02-Godkjent-MARI-AMMER\DSC_0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783768"/>
            <a:ext cx="3520883" cy="23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:\Bilder-ammesituasjon\2015-02-Godkjent-MARI-AMMER\DSC_03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3264427"/>
            <a:ext cx="4440513" cy="29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2209800" y="44624"/>
            <a:ext cx="7772400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nb-NO" sz="4000" dirty="0" err="1">
                <a:solidFill>
                  <a:schemeClr val="tx1"/>
                </a:solidFill>
              </a:rPr>
              <a:t>Cradle</a:t>
            </a:r>
            <a:r>
              <a:rPr lang="nb-NO" sz="4000" dirty="0">
                <a:solidFill>
                  <a:schemeClr val="tx1"/>
                </a:solidFill>
              </a:rPr>
              <a:t> hold </a:t>
            </a:r>
          </a:p>
        </p:txBody>
      </p:sp>
    </p:spTree>
    <p:extLst>
      <p:ext uri="{BB962C8B-B14F-4D97-AF65-F5344CB8AC3E}">
        <p14:creationId xmlns:p14="http://schemas.microsoft.com/office/powerpoint/2010/main" val="14412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DA0CD0-385D-42D4-9503-9CC4A871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60648"/>
            <a:ext cx="8496944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 of formula milk on infants and colostrum</a:t>
            </a:r>
            <a:endParaRPr lang="nb-NO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ilde 3" descr="Lancet global health.jpg">
            <a:extLst>
              <a:ext uri="{FF2B5EF4-FFF2-40B4-BE49-F238E27FC236}">
                <a16:creationId xmlns:a16="http://schemas.microsoft.com/office/drawing/2014/main" id="{529D7BD0-039A-4D44-96FE-E686BC3756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58371"/>
          <a:stretch>
            <a:fillRect/>
          </a:stretch>
        </p:blipFill>
        <p:spPr>
          <a:xfrm>
            <a:off x="1831544" y="2398982"/>
            <a:ext cx="3816424" cy="211013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469F866-3BF3-48F7-8FC3-0F603C302221}"/>
              </a:ext>
            </a:extLst>
          </p:cNvPr>
          <p:cNvSpPr txBox="1"/>
          <p:nvPr/>
        </p:nvSpPr>
        <p:spPr>
          <a:xfrm>
            <a:off x="5807968" y="1976642"/>
            <a:ext cx="45524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The </a:t>
            </a:r>
            <a:r>
              <a:rPr lang="nb-NO" sz="2800" dirty="0" err="1"/>
              <a:t>scaling</a:t>
            </a:r>
            <a:r>
              <a:rPr lang="nb-NO" sz="2800" dirty="0"/>
              <a:t> up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 err="1"/>
              <a:t>breastfeeding</a:t>
            </a:r>
            <a:r>
              <a:rPr lang="nb-NO" sz="2800" dirty="0"/>
              <a:t> to a </a:t>
            </a:r>
            <a:r>
              <a:rPr lang="nb-NO" sz="2800" dirty="0" err="1"/>
              <a:t>near</a:t>
            </a:r>
            <a:r>
              <a:rPr lang="nb-NO" sz="2800" dirty="0"/>
              <a:t> universal </a:t>
            </a:r>
            <a:r>
              <a:rPr lang="nb-NO" sz="2800" dirty="0" err="1"/>
              <a:t>level</a:t>
            </a:r>
            <a:r>
              <a:rPr lang="nb-NO" sz="2800" dirty="0"/>
              <a:t> </a:t>
            </a:r>
            <a:r>
              <a:rPr lang="nb-NO" sz="2800" dirty="0" err="1"/>
              <a:t>could</a:t>
            </a:r>
            <a:r>
              <a:rPr lang="nb-NO" sz="2800" dirty="0"/>
              <a:t> </a:t>
            </a:r>
            <a:r>
              <a:rPr lang="nb-NO" sz="2800" b="1" dirty="0" err="1"/>
              <a:t>prevent</a:t>
            </a:r>
            <a:r>
              <a:rPr lang="nb-NO" sz="2800" b="1" dirty="0"/>
              <a:t> 823 000 </a:t>
            </a:r>
            <a:r>
              <a:rPr lang="nb-NO" sz="2800" b="1" dirty="0" err="1"/>
              <a:t>annual</a:t>
            </a:r>
            <a:r>
              <a:rPr lang="nb-NO" sz="2800" b="1" dirty="0"/>
              <a:t> </a:t>
            </a:r>
            <a:r>
              <a:rPr lang="nb-NO" sz="2800" b="1" dirty="0" err="1"/>
              <a:t>deaths</a:t>
            </a:r>
            <a:r>
              <a:rPr lang="nb-NO" sz="2800" b="1" dirty="0"/>
              <a:t> in </a:t>
            </a:r>
            <a:r>
              <a:rPr lang="nb-NO" sz="2800" b="1" dirty="0" err="1"/>
              <a:t>children</a:t>
            </a:r>
            <a:r>
              <a:rPr lang="nb-NO" sz="2800" b="1" dirty="0"/>
              <a:t> </a:t>
            </a:r>
            <a:r>
              <a:rPr lang="nb-NO" sz="2800" b="1" dirty="0" err="1"/>
              <a:t>younger</a:t>
            </a:r>
            <a:r>
              <a:rPr lang="nb-NO" sz="2800" b="1" dirty="0"/>
              <a:t> </a:t>
            </a:r>
            <a:r>
              <a:rPr lang="nb-NO" sz="2800" b="1" dirty="0" err="1"/>
              <a:t>than</a:t>
            </a:r>
            <a:r>
              <a:rPr lang="nb-NO" sz="2800" b="1" dirty="0"/>
              <a:t> 5 </a:t>
            </a:r>
            <a:r>
              <a:rPr lang="nb-NO" sz="2800" b="1" dirty="0" err="1"/>
              <a:t>years</a:t>
            </a:r>
            <a:r>
              <a:rPr lang="nb-NO" sz="2800" dirty="0"/>
              <a:t> and </a:t>
            </a:r>
            <a:r>
              <a:rPr lang="nb-NO" sz="2800" b="1" dirty="0"/>
              <a:t>20 000 </a:t>
            </a:r>
            <a:r>
              <a:rPr lang="nb-NO" sz="2800" b="1" dirty="0" err="1"/>
              <a:t>annual</a:t>
            </a:r>
            <a:r>
              <a:rPr lang="nb-NO" sz="2800" b="1" dirty="0"/>
              <a:t> </a:t>
            </a:r>
            <a:r>
              <a:rPr lang="nb-NO" sz="2800" b="1" dirty="0" err="1"/>
              <a:t>deaths</a:t>
            </a:r>
            <a:r>
              <a:rPr lang="nb-NO" sz="2800" b="1" dirty="0"/>
              <a:t> from </a:t>
            </a:r>
            <a:r>
              <a:rPr lang="nb-NO" sz="2800" b="1" dirty="0" err="1"/>
              <a:t>breastcancer</a:t>
            </a:r>
            <a:endParaRPr lang="nb-NO" sz="2800" b="1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F308E58-78B6-4169-88E3-9CDEAA50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156" y="5570076"/>
            <a:ext cx="8496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dirty="0">
                <a:hlinkClick r:id="rId4"/>
              </a:rPr>
              <a:t>http://www.thelancet.com/series/breastfeeding</a:t>
            </a:r>
            <a:r>
              <a:rPr lang="nb-NO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25924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09800" y="44624"/>
            <a:ext cx="7772400" cy="864096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Cross-</a:t>
            </a:r>
            <a:r>
              <a:rPr lang="nb-NO" dirty="0" err="1">
                <a:solidFill>
                  <a:schemeClr val="tx1"/>
                </a:solidFill>
              </a:rPr>
              <a:t>cradle</a:t>
            </a:r>
            <a:r>
              <a:rPr lang="nb-NO" dirty="0">
                <a:solidFill>
                  <a:schemeClr val="tx1"/>
                </a:solidFill>
              </a:rPr>
              <a:t> hold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30E049A-8092-4DC9-86AE-3AE5A3565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9756" r="14124" b="2440"/>
          <a:stretch/>
        </p:blipFill>
        <p:spPr>
          <a:xfrm>
            <a:off x="551384" y="836713"/>
            <a:ext cx="3041527" cy="538927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37749D9-382E-4A1F-AC6D-C7971D868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101781"/>
            <a:ext cx="4152106" cy="276737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E2F1AE2-79F4-4D40-A435-97F6C41063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r="12621"/>
          <a:stretch/>
        </p:blipFill>
        <p:spPr>
          <a:xfrm>
            <a:off x="8400256" y="1089439"/>
            <a:ext cx="3503051" cy="48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80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67809" y="132383"/>
            <a:ext cx="3979582" cy="803172"/>
          </a:xfrm>
        </p:spPr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Twin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position</a:t>
            </a:r>
            <a:r>
              <a:rPr lang="nb-NO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170" name="Picture 2" descr="P:\Bilder-ammesituasjon\2015-02-Godkjent-MARI-AMMER\DSC_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632"/>
            <a:ext cx="45173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:\Bilder-ammesituasjon\2015-02-Godkjent-MARI-AMMER\DSC_03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42" y="3222915"/>
            <a:ext cx="45173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73AE871-0675-43D2-A5F7-8FBA308C86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r="752"/>
          <a:stretch/>
        </p:blipFill>
        <p:spPr>
          <a:xfrm>
            <a:off x="1758959" y="836712"/>
            <a:ext cx="4032448" cy="540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48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03712" y="116632"/>
            <a:ext cx="5616624" cy="662592"/>
          </a:xfrm>
        </p:spPr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Laying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your</a:t>
            </a:r>
            <a:r>
              <a:rPr lang="nb-NO" dirty="0">
                <a:solidFill>
                  <a:schemeClr val="tx1"/>
                </a:solidFill>
              </a:rPr>
              <a:t> side</a:t>
            </a:r>
            <a:r>
              <a:rPr lang="nb-NO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2155E4B-A809-4F1A-BC05-6A366C0E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56037" r="7742" b="6589"/>
          <a:stretch/>
        </p:blipFill>
        <p:spPr bwMode="auto">
          <a:xfrm>
            <a:off x="2063553" y="908721"/>
            <a:ext cx="8511662" cy="23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418D516-C235-41DE-A3F9-99F985025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25404" b="10793"/>
          <a:stretch/>
        </p:blipFill>
        <p:spPr>
          <a:xfrm>
            <a:off x="2895127" y="3369060"/>
            <a:ext cx="6369225" cy="27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45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4000" cy="1052736"/>
          </a:xfrm>
        </p:spPr>
        <p:txBody>
          <a:bodyPr/>
          <a:lstStyle/>
          <a:p>
            <a:pPr algn="ctr"/>
            <a:r>
              <a:rPr lang="nb-NO" dirty="0" err="1">
                <a:solidFill>
                  <a:schemeClr val="tx1"/>
                </a:solidFill>
              </a:rPr>
              <a:t>Biological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nurturing</a:t>
            </a:r>
            <a:r>
              <a:rPr lang="nb-NO" dirty="0">
                <a:solidFill>
                  <a:schemeClr val="tx1"/>
                </a:solidFill>
              </a:rPr>
              <a:t> (</a:t>
            </a:r>
            <a:r>
              <a:rPr lang="nb-NO" dirty="0" err="1">
                <a:solidFill>
                  <a:schemeClr val="tx1"/>
                </a:solidFill>
              </a:rPr>
              <a:t>Laid</a:t>
            </a:r>
            <a:r>
              <a:rPr lang="nb-NO" dirty="0">
                <a:solidFill>
                  <a:schemeClr val="tx1"/>
                </a:solidFill>
              </a:rPr>
              <a:t>-back </a:t>
            </a:r>
            <a:r>
              <a:rPr lang="nb-NO" dirty="0" err="1">
                <a:solidFill>
                  <a:schemeClr val="tx1"/>
                </a:solidFill>
              </a:rPr>
              <a:t>position</a:t>
            </a:r>
            <a:r>
              <a:rPr lang="nb-NO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 bwMode="auto">
          <a:xfrm>
            <a:off x="300439" y="2564904"/>
            <a:ext cx="500347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/>
              <a:t>Promotes primitive neonatal reflexes which act</a:t>
            </a:r>
          </a:p>
          <a:p>
            <a:r>
              <a:rPr lang="nb-NO" sz="3200" dirty="0"/>
              <a:t>as </a:t>
            </a:r>
            <a:r>
              <a:rPr lang="nb-NO" sz="3200" dirty="0" err="1"/>
              <a:t>breastfeeding</a:t>
            </a:r>
            <a:r>
              <a:rPr lang="nb-NO" sz="3200" dirty="0"/>
              <a:t> </a:t>
            </a:r>
            <a:r>
              <a:rPr lang="nb-NO" sz="3200" dirty="0" err="1"/>
              <a:t>stimulants</a:t>
            </a:r>
            <a:endParaRPr lang="nb-NO" sz="3200" kern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 descr="P:\Bilder-ammesituasjon\Ous bilde tilbakelent stilling barsel\ammestilling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7" y="1700807"/>
            <a:ext cx="6048673" cy="40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Bilder-ammesituasjon\Ous bilde tilbakelent stilling barsel\ammestilling-3.jpg">
            <a:extLst>
              <a:ext uri="{FF2B5EF4-FFF2-40B4-BE49-F238E27FC236}">
                <a16:creationId xmlns:a16="http://schemas.microsoft.com/office/drawing/2014/main" id="{5C62F3E1-FD37-4BCE-BA5F-2AC6CC161A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87" y="169946"/>
            <a:ext cx="4051004" cy="60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Bilder-ammesituasjon\2015-02-Godkjent-MARI-AMMER\DSC_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624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96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Bilder-ammesituasjon\2015-02-Godkjent-MARI-AMMER\DSC_0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2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6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Bilder-ammesituasjon\2015-02-Godkjent-MARI-AMMER\DSC_0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624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41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:\Bilder-ammesituasjon\2015-02-Godkjent-MARI-AMMER\DSC_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63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41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P:\Bilder-ammesituasjon\2015-02-Godkjent-MARI-AMMER\DSC_0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2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03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424936" cy="782960"/>
          </a:xfrm>
        </p:spPr>
        <p:txBody>
          <a:bodyPr/>
          <a:lstStyle/>
          <a:p>
            <a:pPr algn="ctr"/>
            <a:r>
              <a:rPr lang="nb-NO" dirty="0" err="1"/>
              <a:t>Breastfeeding</a:t>
            </a:r>
            <a:r>
              <a:rPr lang="nb-NO" dirty="0"/>
              <a:t> </a:t>
            </a:r>
            <a:r>
              <a:rPr lang="nb-NO" dirty="0" err="1"/>
              <a:t>benefits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27448" y="1052736"/>
            <a:ext cx="8496944" cy="47525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/>
              <a:t>Human </a:t>
            </a:r>
            <a:r>
              <a:rPr lang="nb-NO" b="1" dirty="0" err="1"/>
              <a:t>milk</a:t>
            </a:r>
            <a:r>
              <a:rPr lang="nb-NO" b="1" dirty="0"/>
              <a:t> and </a:t>
            </a:r>
            <a:r>
              <a:rPr lang="nb-NO" b="1" dirty="0" err="1"/>
              <a:t>benefits</a:t>
            </a:r>
            <a:r>
              <a:rPr lang="nb-NO" b="1" dirty="0"/>
              <a:t> for </a:t>
            </a:r>
            <a:r>
              <a:rPr lang="nb-NO" b="1" dirty="0" err="1"/>
              <a:t>your</a:t>
            </a:r>
            <a:r>
              <a:rPr lang="nb-NO" b="1" dirty="0"/>
              <a:t> baby</a:t>
            </a:r>
          </a:p>
          <a:p>
            <a:r>
              <a:rPr lang="nb-NO" dirty="0"/>
              <a:t>optimal </a:t>
            </a:r>
            <a:r>
              <a:rPr lang="nb-NO" dirty="0" err="1"/>
              <a:t>nutrition</a:t>
            </a:r>
            <a:r>
              <a:rPr lang="nb-NO" dirty="0"/>
              <a:t> and </a:t>
            </a:r>
            <a:r>
              <a:rPr lang="nb-NO" dirty="0" err="1"/>
              <a:t>tailormade</a:t>
            </a:r>
            <a:r>
              <a:rPr lang="nb-NO" dirty="0"/>
              <a:t> </a:t>
            </a:r>
          </a:p>
          <a:p>
            <a:r>
              <a:rPr lang="nb-NO" dirty="0" err="1"/>
              <a:t>reduced</a:t>
            </a:r>
            <a:r>
              <a:rPr lang="nb-NO" dirty="0"/>
              <a:t> </a:t>
            </a:r>
            <a:r>
              <a:rPr lang="en-US" dirty="0"/>
              <a:t>infections</a:t>
            </a:r>
          </a:p>
          <a:p>
            <a:r>
              <a:rPr lang="en-US" dirty="0"/>
              <a:t>fewer dental </a:t>
            </a:r>
            <a:r>
              <a:rPr lang="nb-NO" dirty="0" err="1"/>
              <a:t>malocclusions</a:t>
            </a:r>
            <a:endParaRPr lang="nb-NO" dirty="0"/>
          </a:p>
          <a:p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brain</a:t>
            </a:r>
            <a:r>
              <a:rPr lang="nb-NO" dirty="0"/>
              <a:t> </a:t>
            </a:r>
            <a:r>
              <a:rPr lang="nb-NO" dirty="0" err="1"/>
              <a:t>developement</a:t>
            </a:r>
            <a:endParaRPr lang="en-US" dirty="0"/>
          </a:p>
          <a:p>
            <a:r>
              <a:rPr lang="nb-NO" dirty="0" err="1"/>
              <a:t>protection</a:t>
            </a:r>
            <a:r>
              <a:rPr lang="nb-NO" dirty="0"/>
              <a:t> </a:t>
            </a:r>
            <a:r>
              <a:rPr lang="nb-NO" dirty="0" err="1"/>
              <a:t>against</a:t>
            </a:r>
            <a:r>
              <a:rPr lang="nb-NO" dirty="0"/>
              <a:t> </a:t>
            </a:r>
            <a:r>
              <a:rPr lang="en-US" dirty="0"/>
              <a:t>overweight and diabetes later in life</a:t>
            </a:r>
          </a:p>
          <a:p>
            <a:endParaRPr lang="en-US" dirty="0"/>
          </a:p>
          <a:p>
            <a:pPr marL="0" indent="0">
              <a:buNone/>
              <a:defRPr/>
            </a:pPr>
            <a:r>
              <a:rPr lang="nb-NO" dirty="0" err="1"/>
              <a:t>Preventes</a:t>
            </a:r>
            <a:r>
              <a:rPr lang="nb-NO" dirty="0"/>
              <a:t> NEC and late </a:t>
            </a:r>
            <a:r>
              <a:rPr lang="nb-NO" dirty="0" err="1"/>
              <a:t>onset</a:t>
            </a:r>
            <a:r>
              <a:rPr lang="nb-NO" dirty="0"/>
              <a:t> </a:t>
            </a:r>
            <a:r>
              <a:rPr lang="nb-NO" dirty="0" err="1"/>
              <a:t>sepis</a:t>
            </a:r>
            <a:r>
              <a:rPr lang="nb-NO" dirty="0"/>
              <a:t> in premature </a:t>
            </a:r>
            <a:r>
              <a:rPr lang="nb-NO" dirty="0" err="1"/>
              <a:t>babies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err="1"/>
              <a:t>Breastfeeding</a:t>
            </a:r>
            <a:r>
              <a:rPr lang="nb-NO" b="1" dirty="0"/>
              <a:t> and </a:t>
            </a:r>
            <a:r>
              <a:rPr lang="nb-NO" b="1" dirty="0" err="1"/>
              <a:t>benefits</a:t>
            </a:r>
            <a:r>
              <a:rPr lang="nb-NO" b="1" dirty="0"/>
              <a:t> for </a:t>
            </a:r>
            <a:r>
              <a:rPr lang="nb-NO" b="1" dirty="0" err="1"/>
              <a:t>you</a:t>
            </a:r>
            <a:endParaRPr lang="nb-NO" b="1" dirty="0"/>
          </a:p>
          <a:p>
            <a:r>
              <a:rPr lang="nb-NO" dirty="0" err="1"/>
              <a:t>prevents</a:t>
            </a:r>
            <a:r>
              <a:rPr lang="nb-NO" dirty="0"/>
              <a:t> </a:t>
            </a:r>
            <a:r>
              <a:rPr lang="nb-NO" dirty="0" err="1"/>
              <a:t>breast</a:t>
            </a:r>
            <a:r>
              <a:rPr lang="nb-NO" dirty="0"/>
              <a:t> </a:t>
            </a:r>
            <a:r>
              <a:rPr lang="en-US" dirty="0"/>
              <a:t>cancer</a:t>
            </a:r>
          </a:p>
          <a:p>
            <a:r>
              <a:rPr lang="en-US" dirty="0"/>
              <a:t>improves birth spacing</a:t>
            </a:r>
          </a:p>
          <a:p>
            <a:r>
              <a:rPr lang="en-US" dirty="0"/>
              <a:t>reduces risk of diabetes and ovarian cancer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1631504" y="5733257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Victora, C. G., Bahl, R., Barros, A. J., França, G. V., Horton, S., Krasevec, J., ... &amp; Group, T. L. B. S. (2016). Breastfeeding in the 21st century: epidemiology, mechanisms, and lifelong effect. </a:t>
            </a:r>
            <a:r>
              <a:rPr lang="en-US" sz="1400" i="1"/>
              <a:t>The Lancet</a:t>
            </a:r>
            <a:r>
              <a:rPr lang="en-US" sz="1400"/>
              <a:t>, </a:t>
            </a:r>
            <a:r>
              <a:rPr lang="en-US" sz="1400" i="1"/>
              <a:t>387</a:t>
            </a:r>
            <a:r>
              <a:rPr lang="en-US" sz="1400"/>
              <a:t>(10017), 475-490.</a:t>
            </a:r>
          </a:p>
          <a:p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3491722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Bilder-ammesituasjon\2015-02-Godkjent-MARI-AMMER\DSC_0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63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1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Bilder-ammesituasjon\2015-02-Godkjent-MARI-AMMER\DSC_0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63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2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7369" y="1484784"/>
            <a:ext cx="6480720" cy="3816424"/>
          </a:xfrm>
        </p:spPr>
        <p:txBody>
          <a:bodyPr/>
          <a:lstStyle/>
          <a:p>
            <a:pPr>
              <a:buNone/>
            </a:pPr>
            <a:r>
              <a:rPr lang="nb-NO" sz="3600" dirty="0"/>
              <a:t>	</a:t>
            </a:r>
            <a:r>
              <a:rPr lang="nb-NO" sz="3600" dirty="0" err="1"/>
              <a:t>Mother</a:t>
            </a:r>
            <a:r>
              <a:rPr lang="nb-NO" sz="3600" dirty="0"/>
              <a:t> and </a:t>
            </a:r>
            <a:r>
              <a:rPr lang="nb-NO" sz="3600" dirty="0" err="1"/>
              <a:t>breast</a:t>
            </a:r>
            <a:endParaRPr lang="nb-NO" sz="3600" dirty="0"/>
          </a:p>
          <a:p>
            <a:pPr>
              <a:buNone/>
            </a:pPr>
            <a:endParaRPr lang="nb-NO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b-NO" dirty="0" err="1"/>
              <a:t>Mothers</a:t>
            </a:r>
            <a:r>
              <a:rPr lang="nb-NO" dirty="0"/>
              <a:t> body - </a:t>
            </a:r>
            <a:r>
              <a:rPr lang="nb-NO" dirty="0" err="1"/>
              <a:t>position</a:t>
            </a:r>
            <a:r>
              <a:rPr lang="nb-NO" dirty="0"/>
              <a:t> and </a:t>
            </a:r>
            <a:r>
              <a:rPr lang="nb-NO" dirty="0" err="1"/>
              <a:t>posture</a:t>
            </a:r>
            <a:endParaRPr lang="nb-NO" dirty="0"/>
          </a:p>
          <a:p>
            <a:pPr marL="0" indent="0">
              <a:buNone/>
            </a:pPr>
            <a:endParaRPr lang="nb-NO" sz="2400" dirty="0"/>
          </a:p>
          <a:p>
            <a:r>
              <a:rPr lang="nb-NO" dirty="0" err="1"/>
              <a:t>Pain</a:t>
            </a:r>
            <a:r>
              <a:rPr lang="nb-NO" dirty="0"/>
              <a:t>/</a:t>
            </a:r>
            <a:r>
              <a:rPr lang="nb-NO" dirty="0" err="1"/>
              <a:t>discomfort</a:t>
            </a:r>
            <a:r>
              <a:rPr lang="nb-NO" dirty="0"/>
              <a:t>?</a:t>
            </a:r>
          </a:p>
          <a:p>
            <a:endParaRPr lang="nb-NO" sz="2400" dirty="0"/>
          </a:p>
          <a:p>
            <a:r>
              <a:rPr lang="nb-NO" dirty="0"/>
              <a:t>The </a:t>
            </a:r>
            <a:r>
              <a:rPr lang="nb-NO" dirty="0" err="1"/>
              <a:t>breasts</a:t>
            </a:r>
            <a:endParaRPr lang="nb-NO" dirty="0"/>
          </a:p>
          <a:p>
            <a:endParaRPr lang="nb-NO" dirty="0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51384" y="404664"/>
            <a:ext cx="5904656" cy="648072"/>
          </a:xfrm>
        </p:spPr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Breastfeeding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observation</a:t>
            </a: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099" name="Picture 3" descr="P:\Bilder-ammesituasjon\2015-02-Godkjent-MARI-AMMER\DSC_02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51406"/>
            <a:ext cx="4032448" cy="26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:\Bilder-ammesituasjon\2015-02-Godkjent-MARI-AMMER\DSC_0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311136"/>
            <a:ext cx="4032448" cy="26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Bilder-ammesituasjon\2015-02-Godkjent-MARI-AMMER\DSC_01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8" t="25918" r="32298" b="26005"/>
          <a:stretch/>
        </p:blipFill>
        <p:spPr bwMode="auto">
          <a:xfrm>
            <a:off x="7026552" y="3959227"/>
            <a:ext cx="2237800" cy="225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:\Felles\KVI\Delte\FOD\Ammesenteret\Breast_atlas\chapter\Kpt_11_brystknopp\1101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9" y="1484784"/>
            <a:ext cx="2975335" cy="19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Felles\KVI\Delte\FOD\Ammesenteret\Breast_atlas\chapter\Kpt_11_brystknopp\1102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12667" r="28979" b="27565"/>
          <a:stretch/>
        </p:blipFill>
        <p:spPr bwMode="auto">
          <a:xfrm>
            <a:off x="9055195" y="744089"/>
            <a:ext cx="3017469" cy="210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:\Felles\KVI\Delte\FOD\Ammesenteret\Breast_atlas\chapter\Kpt_11_brystknopp\1103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7" y="4135105"/>
            <a:ext cx="2909005" cy="19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K:\Felles\KVI\Delte\FOD\Ammesenteret\Breast_atlas\chapter\Kpt_10_div_bryst\1013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73" y="4135106"/>
            <a:ext cx="2908346" cy="19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3561916" y="751344"/>
            <a:ext cx="55584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kern="0" dirty="0">
                <a:latin typeface="+mn-lt"/>
              </a:rPr>
              <a:t>Shape and </a:t>
            </a:r>
            <a:r>
              <a:rPr lang="nb-NO" sz="2400" kern="0" dirty="0" err="1">
                <a:latin typeface="+mn-lt"/>
              </a:rPr>
              <a:t>size</a:t>
            </a:r>
            <a:r>
              <a:rPr lang="nb-NO" sz="2400" kern="0" dirty="0">
                <a:latin typeface="+mn-lt"/>
              </a:rPr>
              <a:t>&lt;+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kern="0" dirty="0" err="1">
                <a:latin typeface="+mn-lt"/>
              </a:rPr>
              <a:t>Engorgement</a:t>
            </a:r>
            <a:r>
              <a:rPr lang="nb-NO" sz="2400" kern="0" dirty="0">
                <a:latin typeface="+mn-lt"/>
              </a:rPr>
              <a:t>?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kern="0" dirty="0">
                <a:latin typeface="+mn-lt"/>
              </a:rPr>
              <a:t> Soft or hard </a:t>
            </a:r>
            <a:r>
              <a:rPr lang="nb-NO" sz="2400" kern="0" dirty="0" err="1">
                <a:latin typeface="+mn-lt"/>
              </a:rPr>
              <a:t>breasts</a:t>
            </a:r>
            <a:r>
              <a:rPr lang="nb-NO" sz="2400" kern="0" dirty="0">
                <a:latin typeface="+mn-lt"/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kern="0" dirty="0" err="1">
                <a:latin typeface="+mn-lt"/>
              </a:rPr>
              <a:t>Can</a:t>
            </a:r>
            <a:r>
              <a:rPr lang="nb-NO" sz="2400" kern="0" dirty="0">
                <a:latin typeface="+mn-lt"/>
              </a:rPr>
              <a:t> </a:t>
            </a:r>
            <a:r>
              <a:rPr lang="nb-NO" sz="2400" kern="0" dirty="0" err="1">
                <a:latin typeface="+mn-lt"/>
              </a:rPr>
              <a:t>the</a:t>
            </a:r>
            <a:r>
              <a:rPr lang="nb-NO" sz="2400" kern="0" dirty="0">
                <a:latin typeface="+mn-lt"/>
              </a:rPr>
              <a:t> </a:t>
            </a:r>
            <a:r>
              <a:rPr lang="nb-NO" sz="2400" kern="0" dirty="0" err="1">
                <a:latin typeface="+mn-lt"/>
              </a:rPr>
              <a:t>mother</a:t>
            </a:r>
            <a:r>
              <a:rPr lang="nb-NO" sz="2400" kern="0" dirty="0">
                <a:latin typeface="+mn-lt"/>
              </a:rPr>
              <a:t> </a:t>
            </a:r>
            <a:r>
              <a:rPr lang="nb-NO" sz="2400" kern="0" dirty="0" err="1">
                <a:latin typeface="+mn-lt"/>
              </a:rPr>
              <a:t>shape</a:t>
            </a:r>
            <a:r>
              <a:rPr lang="nb-NO" sz="2400" kern="0" dirty="0">
                <a:latin typeface="+mn-lt"/>
              </a:rPr>
              <a:t> </a:t>
            </a:r>
            <a:r>
              <a:rPr lang="nb-NO" sz="2400" kern="0" dirty="0" err="1">
                <a:latin typeface="+mn-lt"/>
              </a:rPr>
              <a:t>the</a:t>
            </a:r>
            <a:r>
              <a:rPr lang="nb-NO" sz="2400" kern="0" dirty="0">
                <a:latin typeface="+mn-lt"/>
              </a:rPr>
              <a:t> </a:t>
            </a:r>
            <a:r>
              <a:rPr lang="nb-NO" sz="2400" kern="0" dirty="0" err="1">
                <a:latin typeface="+mn-lt"/>
              </a:rPr>
              <a:t>breast</a:t>
            </a:r>
            <a:r>
              <a:rPr lang="nb-NO" sz="2400" kern="0" dirty="0">
                <a:latin typeface="+mn-lt"/>
              </a:rPr>
              <a:t>?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kern="0" dirty="0">
                <a:latin typeface="+mn-lt"/>
              </a:rPr>
              <a:t>The </a:t>
            </a:r>
            <a:r>
              <a:rPr lang="nb-NO" sz="2400" kern="0" dirty="0" err="1">
                <a:latin typeface="+mn-lt"/>
              </a:rPr>
              <a:t>nipple</a:t>
            </a:r>
            <a:r>
              <a:rPr lang="nb-NO" sz="2400" kern="0" dirty="0">
                <a:latin typeface="+mn-lt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kern="0" dirty="0">
                <a:latin typeface="+mn-lt"/>
              </a:rPr>
              <a:t>Shape, </a:t>
            </a:r>
            <a:r>
              <a:rPr lang="nb-NO" sz="2400" kern="0" dirty="0" err="1">
                <a:latin typeface="+mn-lt"/>
              </a:rPr>
              <a:t>size</a:t>
            </a:r>
            <a:r>
              <a:rPr lang="nb-NO" sz="2400" kern="0" dirty="0">
                <a:latin typeface="+mn-lt"/>
              </a:rPr>
              <a:t>, </a:t>
            </a:r>
            <a:r>
              <a:rPr lang="nb-NO" sz="2400" kern="0" dirty="0" err="1">
                <a:latin typeface="+mn-lt"/>
              </a:rPr>
              <a:t>flattened</a:t>
            </a:r>
            <a:r>
              <a:rPr lang="nb-NO" sz="2400" kern="0" dirty="0">
                <a:latin typeface="+mn-lt"/>
              </a:rPr>
              <a:t> or </a:t>
            </a:r>
            <a:r>
              <a:rPr lang="nb-NO" sz="2400" kern="0" dirty="0" err="1">
                <a:latin typeface="+mn-lt"/>
              </a:rPr>
              <a:t>defined</a:t>
            </a:r>
            <a:r>
              <a:rPr lang="nb-NO" sz="2400" kern="0" dirty="0">
                <a:latin typeface="+mn-lt"/>
              </a:rPr>
              <a:t>?</a:t>
            </a:r>
          </a:p>
        </p:txBody>
      </p:sp>
      <p:pic>
        <p:nvPicPr>
          <p:cNvPr id="14" name="Picture 5" descr="DSC_0725"/>
          <p:cNvPicPr>
            <a:picLocks noChangeAspect="1" noChangeArrowheads="1"/>
          </p:cNvPicPr>
          <p:nvPr/>
        </p:nvPicPr>
        <p:blipFill rotWithShape="1">
          <a:blip r:embed="rId9" cstate="print"/>
          <a:srcRect l="-268" t="24038" b="4731"/>
          <a:stretch/>
        </p:blipFill>
        <p:spPr bwMode="auto">
          <a:xfrm>
            <a:off x="9612268" y="3645024"/>
            <a:ext cx="2321835" cy="24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496D70A-4C3D-4A16-AC66-0F7AABBE1A12}"/>
              </a:ext>
            </a:extLst>
          </p:cNvPr>
          <p:cNvSpPr/>
          <p:nvPr/>
        </p:nvSpPr>
        <p:spPr>
          <a:xfrm>
            <a:off x="407368" y="272443"/>
            <a:ext cx="2583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000" dirty="0"/>
              <a:t>The </a:t>
            </a:r>
            <a:r>
              <a:rPr lang="nb-NO" sz="4000" dirty="0" err="1"/>
              <a:t>breasts</a:t>
            </a:r>
            <a:endParaRPr lang="nb-NO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74725"/>
            <a:ext cx="6403366" cy="517971"/>
          </a:xfrm>
        </p:spPr>
        <p:txBody>
          <a:bodyPr/>
          <a:lstStyle/>
          <a:p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Shaping </a:t>
            </a:r>
            <a:r>
              <a:rPr lang="nb-NO" dirty="0" err="1">
                <a:solidFill>
                  <a:schemeClr val="tx1"/>
                </a:solidFill>
              </a:rPr>
              <a:t>the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breast</a:t>
            </a:r>
            <a:r>
              <a:rPr lang="nb-NO" dirty="0">
                <a:solidFill>
                  <a:schemeClr val="tx1"/>
                </a:solidFill>
              </a:rPr>
              <a:t>: </a:t>
            </a:r>
            <a:br>
              <a:rPr lang="nb-NO" dirty="0">
                <a:solidFill>
                  <a:schemeClr val="tx1"/>
                </a:solidFill>
              </a:rPr>
            </a:br>
            <a:endParaRPr lang="nb-NO" sz="3200" dirty="0">
              <a:solidFill>
                <a:schemeClr val="tx1"/>
              </a:solidFill>
            </a:endParaRPr>
          </a:p>
        </p:txBody>
      </p:sp>
      <p:pic>
        <p:nvPicPr>
          <p:cNvPr id="4" name="Picture 4" descr="DSC_072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1254" t="1213" r="22772"/>
          <a:stretch/>
        </p:blipFill>
        <p:spPr bwMode="auto">
          <a:xfrm>
            <a:off x="3563540" y="1919738"/>
            <a:ext cx="3527383" cy="353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_0725"/>
          <p:cNvPicPr>
            <a:picLocks noChangeAspect="1" noChangeArrowheads="1"/>
          </p:cNvPicPr>
          <p:nvPr/>
        </p:nvPicPr>
        <p:blipFill rotWithShape="1">
          <a:blip r:embed="rId4" cstate="print"/>
          <a:srcRect l="5201" t="24038"/>
          <a:stretch/>
        </p:blipFill>
        <p:spPr bwMode="auto">
          <a:xfrm>
            <a:off x="335360" y="1919738"/>
            <a:ext cx="2952328" cy="353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19437" y="5543364"/>
            <a:ext cx="59766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b-NO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</a:t>
            </a:r>
            <a:r>
              <a:rPr lang="nb-NO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baby’s</a:t>
            </a:r>
            <a:r>
              <a:rPr lang="nb-NO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mouth</a:t>
            </a:r>
            <a:r>
              <a:rPr lang="nb-NO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controlles</a:t>
            </a:r>
            <a:r>
              <a:rPr lang="nb-NO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</a:t>
            </a:r>
            <a:r>
              <a:rPr lang="nb-NO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b-NO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direction</a:t>
            </a:r>
            <a:endParaRPr lang="nb-NO" sz="24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79577" y="918592"/>
            <a:ext cx="3456385" cy="42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nb-NO" sz="2800" dirty="0" err="1"/>
              <a:t>What</a:t>
            </a:r>
            <a:r>
              <a:rPr lang="nb-NO" sz="2800" dirty="0"/>
              <a:t> </a:t>
            </a:r>
            <a:r>
              <a:rPr lang="nb-NO" sz="2800" dirty="0" err="1"/>
              <a:t>direction</a:t>
            </a:r>
            <a:r>
              <a:rPr lang="nb-NO" sz="2800" dirty="0"/>
              <a:t>? </a:t>
            </a:r>
            <a:endParaRPr lang="nb-NO" sz="28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9" name="Picture 3" descr="K:\Felles\KVI\Delte\FOD\Ammesenteret\Breast_atlas\chapter\kpt_7_brystknopp\0703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404664"/>
            <a:ext cx="3772683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:\Felles\KVB\Delte\FOD\Ammesenteret\Breast_atlas\Tiff Images\Fig 79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65738" y="3154884"/>
            <a:ext cx="2952327" cy="2952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4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44624"/>
            <a:ext cx="8134672" cy="648072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NB! Not to </a:t>
            </a:r>
            <a:r>
              <a:rPr lang="nb-NO" dirty="0" err="1">
                <a:solidFill>
                  <a:schemeClr val="tx1"/>
                </a:solidFill>
              </a:rPr>
              <a:t>close</a:t>
            </a:r>
            <a:r>
              <a:rPr lang="nb-NO" dirty="0">
                <a:solidFill>
                  <a:schemeClr val="tx1"/>
                </a:solidFill>
              </a:rPr>
              <a:t> to </a:t>
            </a:r>
            <a:r>
              <a:rPr lang="nb-NO" dirty="0" err="1">
                <a:solidFill>
                  <a:schemeClr val="tx1"/>
                </a:solidFill>
              </a:rPr>
              <a:t>the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nipple</a:t>
            </a:r>
            <a:r>
              <a:rPr lang="nb-NO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" name="Picture 4" descr="DSC_072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bright="20000"/>
          </a:blip>
          <a:srcRect l="7867" t="22265" r="16247" b="-1000"/>
          <a:stretch/>
        </p:blipFill>
        <p:spPr bwMode="auto">
          <a:xfrm>
            <a:off x="2003056" y="692697"/>
            <a:ext cx="3732904" cy="259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_0730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/>
          </a:blip>
          <a:srcRect l="2034" t="21311" r="25406" b="2834"/>
          <a:stretch/>
        </p:blipFill>
        <p:spPr bwMode="auto">
          <a:xfrm>
            <a:off x="6672065" y="692696"/>
            <a:ext cx="3697335" cy="258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AbcNasjonal kompetansetjeneste for Amming\2015-Forelesninger\OSLO\litteratur og bilder til foredragene\demo på demobryst.jpg"/>
          <p:cNvPicPr>
            <a:picLocks noChangeAspect="1" noChangeArrowheads="1"/>
          </p:cNvPicPr>
          <p:nvPr/>
        </p:nvPicPr>
        <p:blipFill rotWithShape="1">
          <a:blip r:embed="rId5" cstate="print"/>
          <a:srcRect l="9735" t="7841" r="7861" b="11348"/>
          <a:stretch/>
        </p:blipFill>
        <p:spPr bwMode="auto">
          <a:xfrm>
            <a:off x="6099601" y="3504025"/>
            <a:ext cx="2663918" cy="2612387"/>
          </a:xfrm>
          <a:prstGeom prst="rect">
            <a:avLst/>
          </a:prstGeom>
          <a:noFill/>
        </p:spPr>
      </p:pic>
      <p:pic>
        <p:nvPicPr>
          <p:cNvPr id="9" name="Picture 2" descr="C:\AbcNasjonal kompetansetjeneste for Amming\2015-Forelesninger\OSLO\litteratur og bilder til foredragene\demobryster.jpg"/>
          <p:cNvPicPr>
            <a:picLocks noChangeAspect="1" noChangeArrowheads="1"/>
          </p:cNvPicPr>
          <p:nvPr/>
        </p:nvPicPr>
        <p:blipFill rotWithShape="1">
          <a:blip r:embed="rId6" cstate="print"/>
          <a:srcRect l="8728" t="12670" r="6918" b="11697"/>
          <a:stretch/>
        </p:blipFill>
        <p:spPr bwMode="auto">
          <a:xfrm>
            <a:off x="9264352" y="3553892"/>
            <a:ext cx="2856457" cy="2561188"/>
          </a:xfrm>
          <a:prstGeom prst="rect">
            <a:avLst/>
          </a:prstGeom>
          <a:noFill/>
        </p:spPr>
      </p:pic>
      <p:sp>
        <p:nvSpPr>
          <p:cNvPr id="10" name="Rektangel 9"/>
          <p:cNvSpPr/>
          <p:nvPr/>
        </p:nvSpPr>
        <p:spPr>
          <a:xfrm>
            <a:off x="155808" y="3933056"/>
            <a:ext cx="558015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b-NO" sz="3600" dirty="0"/>
              <a:t>Important to </a:t>
            </a:r>
            <a:r>
              <a:rPr lang="nb-NO" sz="3600" dirty="0" err="1"/>
              <a:t>communicate</a:t>
            </a:r>
            <a:r>
              <a:rPr lang="nb-NO" sz="3600" dirty="0"/>
              <a:t> in a </a:t>
            </a:r>
            <a:r>
              <a:rPr lang="nb-NO" sz="3600" dirty="0" err="1"/>
              <a:t>friendly</a:t>
            </a:r>
            <a:r>
              <a:rPr lang="nb-NO" sz="3600" dirty="0"/>
              <a:t> </a:t>
            </a:r>
            <a:r>
              <a:rPr lang="nb-NO" sz="3600" dirty="0" err="1"/>
              <a:t>way</a:t>
            </a:r>
            <a:r>
              <a:rPr lang="nb-NO" sz="3600" dirty="0"/>
              <a:t> </a:t>
            </a:r>
            <a:r>
              <a:rPr lang="nb-NO" sz="3600" dirty="0" err="1"/>
              <a:t>with</a:t>
            </a:r>
            <a:r>
              <a:rPr lang="nb-NO" sz="3600" dirty="0"/>
              <a:t> </a:t>
            </a:r>
            <a:r>
              <a:rPr lang="nb-NO" sz="3600" dirty="0" err="1"/>
              <a:t>the</a:t>
            </a:r>
            <a:r>
              <a:rPr lang="nb-NO" sz="3600" dirty="0"/>
              <a:t> </a:t>
            </a:r>
            <a:r>
              <a:rPr lang="nb-NO" sz="3600" dirty="0" err="1"/>
              <a:t>mother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4802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32520" y="260648"/>
            <a:ext cx="9144000" cy="576064"/>
          </a:xfrm>
        </p:spPr>
        <p:txBody>
          <a:bodyPr/>
          <a:lstStyle/>
          <a:p>
            <a:r>
              <a:rPr lang="nb-NO" sz="3600" dirty="0" err="1"/>
              <a:t>Positioning</a:t>
            </a:r>
            <a:r>
              <a:rPr lang="nb-NO" sz="3600" dirty="0"/>
              <a:t> </a:t>
            </a:r>
            <a:r>
              <a:rPr lang="nb-NO" sz="3600" dirty="0" err="1"/>
              <a:t>of</a:t>
            </a:r>
            <a:r>
              <a:rPr lang="nb-NO" sz="3600" dirty="0"/>
              <a:t> </a:t>
            </a:r>
            <a:r>
              <a:rPr lang="nb-NO" sz="3600" dirty="0" err="1"/>
              <a:t>the</a:t>
            </a:r>
            <a:r>
              <a:rPr lang="nb-NO" sz="3600" dirty="0"/>
              <a:t> baby</a:t>
            </a:r>
            <a:endParaRPr lang="nb-NO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K:\Felles\KVB\Delte\FOD\Ammesenteret\Breast_atlas\Tiff Images\Fig 69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36" y="4149080"/>
            <a:ext cx="2088232" cy="2088232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/>
        </p:nvSpPr>
        <p:spPr>
          <a:xfrm>
            <a:off x="263352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/>
              <a:t>Keep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baby </a:t>
            </a:r>
            <a:r>
              <a:rPr lang="nb-NO" sz="2800" dirty="0" err="1"/>
              <a:t>close</a:t>
            </a:r>
            <a:r>
              <a:rPr lang="nb-NO" sz="2800" dirty="0"/>
              <a:t> to </a:t>
            </a:r>
            <a:r>
              <a:rPr lang="nb-NO" sz="2800" dirty="0" err="1"/>
              <a:t>mothers</a:t>
            </a:r>
            <a:r>
              <a:rPr lang="nb-NO" sz="2800" dirty="0"/>
              <a:t> body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Straight line </a:t>
            </a:r>
            <a:br>
              <a:rPr lang="nb-NO" sz="2800" dirty="0"/>
            </a:br>
            <a:r>
              <a:rPr lang="nb-NO" sz="2800" dirty="0"/>
              <a:t> </a:t>
            </a:r>
            <a:r>
              <a:rPr lang="nb-NO" sz="2800" dirty="0" err="1"/>
              <a:t>ear</a:t>
            </a:r>
            <a:r>
              <a:rPr lang="nb-NO" sz="2800" dirty="0"/>
              <a:t>– </a:t>
            </a:r>
            <a:r>
              <a:rPr lang="nb-NO" sz="2800" dirty="0" err="1"/>
              <a:t>shoulder</a:t>
            </a:r>
            <a:r>
              <a:rPr lang="nb-NO" sz="2800" dirty="0"/>
              <a:t> - hip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In </a:t>
            </a:r>
            <a:r>
              <a:rPr lang="nb-NO" sz="2800" dirty="0" err="1"/>
              <a:t>the</a:t>
            </a:r>
            <a:r>
              <a:rPr lang="nb-NO" sz="2800" dirty="0"/>
              <a:t> same </a:t>
            </a:r>
            <a:r>
              <a:rPr lang="nb-NO" sz="2800" dirty="0" err="1"/>
              <a:t>hight</a:t>
            </a:r>
            <a:r>
              <a:rPr lang="nb-NO" sz="2800" dirty="0"/>
              <a:t> as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breasts</a:t>
            </a:r>
            <a:r>
              <a:rPr lang="nb-NO" sz="2800" dirty="0"/>
              <a:t> </a:t>
            </a:r>
            <a:br>
              <a:rPr lang="nb-NO" sz="2800" dirty="0"/>
            </a:br>
            <a:br>
              <a:rPr lang="nb-NO" dirty="0"/>
            </a:br>
            <a:r>
              <a:rPr lang="nb-NO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r>
              <a:rPr lang="nb-NO" sz="4000" dirty="0" err="1">
                <a:solidFill>
                  <a:srgbClr val="FF0000"/>
                </a:solidFill>
              </a:rPr>
              <a:t>Starting</a:t>
            </a:r>
            <a:r>
              <a:rPr lang="nb-NO" sz="4000" dirty="0">
                <a:solidFill>
                  <a:srgbClr val="FF0000"/>
                </a:solidFill>
              </a:rPr>
              <a:t> </a:t>
            </a:r>
            <a:r>
              <a:rPr lang="nb-NO" sz="4000" dirty="0" err="1">
                <a:solidFill>
                  <a:srgbClr val="FF0000"/>
                </a:solidFill>
              </a:rPr>
              <a:t>point</a:t>
            </a:r>
            <a:r>
              <a:rPr lang="nb-NO" sz="4000" dirty="0">
                <a:solidFill>
                  <a:srgbClr val="FF0000"/>
                </a:solidFill>
              </a:rPr>
              <a:t> </a:t>
            </a:r>
            <a:r>
              <a:rPr lang="nb-NO" sz="4000" dirty="0" err="1">
                <a:solidFill>
                  <a:srgbClr val="FF0000"/>
                </a:solidFill>
              </a:rPr>
              <a:t>before</a:t>
            </a:r>
            <a:r>
              <a:rPr lang="nb-NO" sz="4000" dirty="0">
                <a:solidFill>
                  <a:srgbClr val="FF0000"/>
                </a:solidFill>
              </a:rPr>
              <a:t> </a:t>
            </a:r>
            <a:r>
              <a:rPr lang="nb-NO" sz="4000" dirty="0" err="1">
                <a:solidFill>
                  <a:srgbClr val="FF0000"/>
                </a:solidFill>
              </a:rPr>
              <a:t>latch</a:t>
            </a:r>
            <a:r>
              <a:rPr lang="nb-NO" sz="4000" dirty="0">
                <a:solidFill>
                  <a:srgbClr val="FF0000"/>
                </a:solidFill>
              </a:rPr>
              <a:t>: Nose </a:t>
            </a:r>
            <a:r>
              <a:rPr lang="nb-NO" sz="4000" dirty="0" err="1">
                <a:solidFill>
                  <a:srgbClr val="FF0000"/>
                </a:solidFill>
              </a:rPr>
              <a:t>towards</a:t>
            </a:r>
            <a:r>
              <a:rPr lang="nb-NO" sz="4000" dirty="0">
                <a:solidFill>
                  <a:srgbClr val="FF0000"/>
                </a:solidFill>
              </a:rPr>
              <a:t> </a:t>
            </a:r>
            <a:r>
              <a:rPr lang="nb-NO" sz="4000" dirty="0" err="1">
                <a:solidFill>
                  <a:srgbClr val="FF0000"/>
                </a:solidFill>
              </a:rPr>
              <a:t>nipple</a:t>
            </a:r>
            <a:endParaRPr lang="nb-NO" sz="4000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pic>
        <p:nvPicPr>
          <p:cNvPr id="7" name="Picture 3" descr="P:\Bilder-ammesituasjon\2013\08 - Aug - Helle ny hjemme\DSC_06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51" r="8131" b="26539"/>
          <a:stretch/>
        </p:blipFill>
        <p:spPr bwMode="auto">
          <a:xfrm>
            <a:off x="6581284" y="33899"/>
            <a:ext cx="3978196" cy="404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Bilder-ammesituasjon\2015-02-Godkjent-MARI-AMMER\DSC_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74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66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K:\Felles\KVI\Delte\FOD\Ammesenteret\Breast_atlas\Tiff Images\Fig 89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14829" cy="384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Felles\KVI\Delte\FOD\Ammesenteret\Breast_atlas\Tiff Images\Fig 9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13" y="2852936"/>
            <a:ext cx="4550463" cy="341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140625" y="332656"/>
            <a:ext cx="4571999" cy="5976664"/>
          </a:xfrm>
        </p:spPr>
        <p:txBody>
          <a:bodyPr/>
          <a:lstStyle/>
          <a:p>
            <a:pPr marL="0" indent="0">
              <a:lnSpc>
                <a:spcPct val="85000"/>
              </a:lnSpc>
              <a:buNone/>
            </a:pPr>
            <a:r>
              <a:rPr lang="nb-NO" sz="4000" dirty="0" err="1"/>
              <a:t>Secures</a:t>
            </a:r>
            <a:r>
              <a:rPr lang="nb-NO" sz="4000" dirty="0"/>
              <a:t>: </a:t>
            </a:r>
          </a:p>
          <a:p>
            <a:pPr marL="0" indent="0">
              <a:lnSpc>
                <a:spcPct val="85000"/>
              </a:lnSpc>
              <a:buNone/>
            </a:pPr>
            <a:endParaRPr lang="nb-NO" sz="4000" dirty="0"/>
          </a:p>
          <a:p>
            <a:pPr marL="0" indent="0">
              <a:lnSpc>
                <a:spcPct val="85000"/>
              </a:lnSpc>
              <a:buNone/>
            </a:pPr>
            <a:r>
              <a:rPr lang="nb-NO" sz="3200" dirty="0"/>
              <a:t>-</a:t>
            </a:r>
            <a:r>
              <a:rPr lang="nb-NO" sz="3200" dirty="0" err="1"/>
              <a:t>that</a:t>
            </a:r>
            <a:r>
              <a:rPr lang="nb-NO" sz="3200" dirty="0"/>
              <a:t>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nipple</a:t>
            </a:r>
            <a:r>
              <a:rPr lang="nb-NO" sz="3200" dirty="0"/>
              <a:t> hit far back in </a:t>
            </a:r>
            <a:r>
              <a:rPr lang="nb-NO" sz="3200" dirty="0" err="1"/>
              <a:t>the</a:t>
            </a:r>
            <a:r>
              <a:rPr lang="nb-NO" sz="3200" dirty="0"/>
              <a:t> soft </a:t>
            </a:r>
            <a:r>
              <a:rPr lang="nb-NO" sz="3200" dirty="0" err="1"/>
              <a:t>palate</a:t>
            </a:r>
            <a:endParaRPr lang="nb-NO" sz="3200" dirty="0"/>
          </a:p>
          <a:p>
            <a:pPr marL="0" indent="0">
              <a:lnSpc>
                <a:spcPct val="85000"/>
              </a:lnSpc>
              <a:buNone/>
            </a:pPr>
            <a:endParaRPr lang="nb-NO" sz="3200" dirty="0"/>
          </a:p>
          <a:p>
            <a:pPr marL="0" indent="0">
              <a:lnSpc>
                <a:spcPct val="85000"/>
              </a:lnSpc>
              <a:buFontTx/>
              <a:buChar char="-"/>
            </a:pPr>
            <a:r>
              <a:rPr lang="nb-NO" sz="3200" dirty="0" err="1"/>
              <a:t>much</a:t>
            </a:r>
            <a:r>
              <a:rPr lang="nb-NO" sz="3200" dirty="0"/>
              <a:t> </a:t>
            </a:r>
            <a:r>
              <a:rPr lang="nb-NO" sz="3200" dirty="0" err="1"/>
              <a:t>breast</a:t>
            </a:r>
            <a:r>
              <a:rPr lang="nb-NO" sz="3200" dirty="0"/>
              <a:t> in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baby’s</a:t>
            </a:r>
            <a:r>
              <a:rPr lang="nb-NO" sz="3200" dirty="0"/>
              <a:t> </a:t>
            </a:r>
            <a:r>
              <a:rPr lang="nb-NO" sz="3200" dirty="0" err="1"/>
              <a:t>mouth</a:t>
            </a:r>
            <a:endParaRPr lang="nb-NO" sz="3200" dirty="0"/>
          </a:p>
          <a:p>
            <a:pPr marL="0" indent="0">
              <a:lnSpc>
                <a:spcPct val="85000"/>
              </a:lnSpc>
              <a:buFontTx/>
              <a:buChar char="-"/>
            </a:pPr>
            <a:endParaRPr lang="nb-NO" sz="3200" dirty="0"/>
          </a:p>
          <a:p>
            <a:pPr marL="0" indent="0">
              <a:lnSpc>
                <a:spcPct val="85000"/>
              </a:lnSpc>
              <a:buFontTx/>
              <a:buChar char="-"/>
            </a:pPr>
            <a:r>
              <a:rPr lang="nb-NO" sz="3200" dirty="0" err="1"/>
              <a:t>that</a:t>
            </a:r>
            <a:r>
              <a:rPr lang="nb-NO" sz="3200" dirty="0"/>
              <a:t>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tounge</a:t>
            </a:r>
            <a:r>
              <a:rPr lang="nb-NO" sz="3200" dirty="0"/>
              <a:t> </a:t>
            </a:r>
            <a:r>
              <a:rPr lang="nb-NO" sz="3200" dirty="0" err="1"/>
              <a:t>places</a:t>
            </a:r>
            <a:r>
              <a:rPr lang="nb-NO" sz="3200" dirty="0"/>
              <a:t> </a:t>
            </a:r>
            <a:r>
              <a:rPr lang="nb-NO" sz="3200" dirty="0" err="1"/>
              <a:t>itself</a:t>
            </a:r>
            <a:r>
              <a:rPr lang="nb-NO" sz="3200" dirty="0"/>
              <a:t> </a:t>
            </a:r>
            <a:r>
              <a:rPr lang="nb-NO" sz="3200" dirty="0" err="1"/>
              <a:t>correctly</a:t>
            </a:r>
            <a:r>
              <a:rPr lang="nb-NO" sz="3200" dirty="0"/>
              <a:t> </a:t>
            </a:r>
            <a:r>
              <a:rPr lang="nb-NO" sz="3200" dirty="0" err="1"/>
              <a:t>around</a:t>
            </a:r>
            <a:r>
              <a:rPr lang="nb-NO" sz="3200" dirty="0"/>
              <a:t>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err="1"/>
              <a:t>teat</a:t>
            </a:r>
            <a:endParaRPr lang="nb-NO" sz="3200" dirty="0"/>
          </a:p>
          <a:p>
            <a:pPr marL="0" indent="0">
              <a:lnSpc>
                <a:spcPct val="85000"/>
              </a:lnSpc>
              <a:buNone/>
            </a:pPr>
            <a:endParaRPr lang="nb-NO" dirty="0"/>
          </a:p>
          <a:p>
            <a:pPr marL="0" indent="0">
              <a:lnSpc>
                <a:spcPct val="85000"/>
              </a:lnSpc>
            </a:pPr>
            <a:endParaRPr lang="nb-NO" sz="2000" dirty="0"/>
          </a:p>
        </p:txBody>
      </p:sp>
      <p:pic>
        <p:nvPicPr>
          <p:cNvPr id="8" name="Picture 2" descr="P:\Bilder-ammesituasjon\2015-02-Godkjent-MARI-AMMER\Gap med brystknopp.JPG">
            <a:extLst>
              <a:ext uri="{FF2B5EF4-FFF2-40B4-BE49-F238E27FC236}">
                <a16:creationId xmlns:a16="http://schemas.microsoft.com/office/drawing/2014/main" id="{858E4B3D-188B-4BED-B140-7BC5E4FF5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8792" b="24152"/>
          <a:stretch/>
        </p:blipFill>
        <p:spPr bwMode="auto">
          <a:xfrm>
            <a:off x="911424" y="1521083"/>
            <a:ext cx="4698075" cy="45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7CD2ED9-DBA4-42C0-AF19-4EB2E01B1CD5}"/>
              </a:ext>
            </a:extLst>
          </p:cNvPr>
          <p:cNvSpPr/>
          <p:nvPr/>
        </p:nvSpPr>
        <p:spPr>
          <a:xfrm>
            <a:off x="407368" y="407564"/>
            <a:ext cx="6696744" cy="514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nb-NO" sz="3200" b="1" dirty="0" err="1">
                <a:solidFill>
                  <a:srgbClr val="FF0000"/>
                </a:solidFill>
              </a:rPr>
              <a:t>Wide</a:t>
            </a:r>
            <a:r>
              <a:rPr lang="nb-NO" sz="3200" b="1" dirty="0">
                <a:solidFill>
                  <a:srgbClr val="FF0000"/>
                </a:solidFill>
              </a:rPr>
              <a:t> </a:t>
            </a:r>
            <a:r>
              <a:rPr lang="nb-NO" sz="3200" b="1" dirty="0" err="1">
                <a:solidFill>
                  <a:srgbClr val="FF0000"/>
                </a:solidFill>
              </a:rPr>
              <a:t>open</a:t>
            </a:r>
            <a:r>
              <a:rPr lang="nb-NO" sz="3200" b="1" dirty="0">
                <a:solidFill>
                  <a:srgbClr val="FF0000"/>
                </a:solidFill>
              </a:rPr>
              <a:t> </a:t>
            </a:r>
            <a:r>
              <a:rPr lang="nb-NO" sz="3200" b="1" dirty="0" err="1">
                <a:solidFill>
                  <a:srgbClr val="FF0000"/>
                </a:solidFill>
              </a:rPr>
              <a:t>mouth</a:t>
            </a:r>
            <a:r>
              <a:rPr lang="nb-NO" sz="3200" b="1" dirty="0">
                <a:solidFill>
                  <a:srgbClr val="FF0000"/>
                </a:solidFill>
              </a:rPr>
              <a:t> is </a:t>
            </a:r>
            <a:r>
              <a:rPr lang="nb-NO" sz="3200" b="1" dirty="0" err="1">
                <a:solidFill>
                  <a:srgbClr val="FF0000"/>
                </a:solidFill>
              </a:rPr>
              <a:t>very</a:t>
            </a:r>
            <a:r>
              <a:rPr lang="nb-NO" sz="3200" b="1" dirty="0">
                <a:solidFill>
                  <a:srgbClr val="FF0000"/>
                </a:solidFill>
              </a:rPr>
              <a:t> </a:t>
            </a:r>
            <a:r>
              <a:rPr lang="nb-NO" sz="3200" b="1" dirty="0" err="1">
                <a:solidFill>
                  <a:srgbClr val="FF0000"/>
                </a:solidFill>
              </a:rPr>
              <a:t>important</a:t>
            </a:r>
            <a:r>
              <a:rPr lang="nb-NO" sz="3200" b="1" dirty="0">
                <a:solidFill>
                  <a:srgbClr val="FF0000"/>
                </a:solidFill>
              </a:rPr>
              <a:t>  </a:t>
            </a:r>
            <a:endParaRPr lang="nb-NO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403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F61919E-0281-404C-A5D8-A049FF7B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509"/>
            <a:ext cx="5565304" cy="1143000"/>
          </a:xfrm>
        </p:spPr>
        <p:txBody>
          <a:bodyPr/>
          <a:lstStyle/>
          <a:p>
            <a:pPr algn="ctr" eaLnBrk="1" hangingPunct="1"/>
            <a:r>
              <a:rPr lang="nb-NO" altLang="nb-NO" dirty="0"/>
              <a:t>Evolution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4D049A7C-05EE-4117-8B6C-9D92C78BD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03" y="1052736"/>
            <a:ext cx="8229600" cy="4525963"/>
          </a:xfrm>
        </p:spPr>
        <p:txBody>
          <a:bodyPr/>
          <a:lstStyle/>
          <a:p>
            <a:pPr eaLnBrk="1" hangingPunct="1"/>
            <a:r>
              <a:rPr lang="nb-NO" altLang="nb-NO" dirty="0"/>
              <a:t>The </a:t>
            </a:r>
            <a:r>
              <a:rPr lang="nb-NO" altLang="nb-NO" dirty="0" err="1"/>
              <a:t>lactation</a:t>
            </a:r>
            <a:r>
              <a:rPr lang="nb-NO" altLang="nb-NO" dirty="0"/>
              <a:t> </a:t>
            </a:r>
            <a:r>
              <a:rPr lang="nb-NO" altLang="nb-NO" dirty="0" err="1"/>
              <a:t>pattern</a:t>
            </a:r>
            <a:r>
              <a:rPr lang="nb-NO" altLang="nb-NO" dirty="0"/>
              <a:t> and </a:t>
            </a:r>
            <a:br>
              <a:rPr lang="nb-NO" altLang="nb-NO" dirty="0"/>
            </a:br>
            <a:r>
              <a:rPr lang="nb-NO" altLang="nb-NO" dirty="0" err="1"/>
              <a:t>milk</a:t>
            </a:r>
            <a:r>
              <a:rPr lang="nb-NO" altLang="nb-NO" dirty="0"/>
              <a:t> </a:t>
            </a:r>
            <a:r>
              <a:rPr lang="nb-NO" altLang="nb-NO" dirty="0" err="1"/>
              <a:t>composition</a:t>
            </a:r>
            <a:r>
              <a:rPr lang="nb-NO" altLang="nb-NO" dirty="0"/>
              <a:t> in </a:t>
            </a:r>
            <a:r>
              <a:rPr lang="nb-NO" altLang="nb-NO" dirty="0" err="1"/>
              <a:t>mamals</a:t>
            </a:r>
            <a:r>
              <a:rPr lang="nb-NO" altLang="nb-NO" dirty="0"/>
              <a:t> have </a:t>
            </a:r>
            <a:br>
              <a:rPr lang="nb-NO" altLang="nb-NO" dirty="0"/>
            </a:br>
            <a:r>
              <a:rPr lang="nb-NO" altLang="nb-NO" dirty="0" err="1"/>
              <a:t>developed</a:t>
            </a:r>
            <a:r>
              <a:rPr lang="nb-NO" altLang="nb-NO" dirty="0"/>
              <a:t> </a:t>
            </a:r>
            <a:r>
              <a:rPr lang="nb-NO" altLang="nb-NO" dirty="0" err="1"/>
              <a:t>through</a:t>
            </a:r>
            <a:r>
              <a:rPr lang="nb-NO" altLang="nb-NO" dirty="0"/>
              <a:t> millions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years</a:t>
            </a:r>
            <a:r>
              <a:rPr lang="nb-NO" altLang="nb-NO" dirty="0"/>
              <a:t> </a:t>
            </a:r>
          </a:p>
          <a:p>
            <a:pPr eaLnBrk="1" hangingPunct="1"/>
            <a:endParaRPr lang="nb-NO" altLang="nb-NO" dirty="0"/>
          </a:p>
          <a:p>
            <a:pPr eaLnBrk="1" hangingPunct="1"/>
            <a:r>
              <a:rPr lang="nb-NO" altLang="nb-NO" dirty="0"/>
              <a:t>Important for </a:t>
            </a:r>
            <a:r>
              <a:rPr lang="nb-NO" altLang="nb-NO" dirty="0" err="1"/>
              <a:t>the</a:t>
            </a:r>
            <a:r>
              <a:rPr lang="nb-NO" altLang="nb-NO" dirty="0"/>
              <a:t> </a:t>
            </a:r>
            <a:r>
              <a:rPr lang="nb-NO" altLang="nb-NO" dirty="0" err="1"/>
              <a:t>survival</a:t>
            </a:r>
            <a:r>
              <a:rPr lang="nb-NO" altLang="nb-NO" dirty="0"/>
              <a:t>, </a:t>
            </a:r>
            <a:r>
              <a:rPr lang="nb-NO" altLang="nb-NO" dirty="0" err="1"/>
              <a:t>growth</a:t>
            </a:r>
            <a:r>
              <a:rPr lang="nb-NO" altLang="nb-NO" dirty="0"/>
              <a:t> and </a:t>
            </a:r>
            <a:r>
              <a:rPr lang="nb-NO" altLang="nb-NO" dirty="0" err="1"/>
              <a:t>developement</a:t>
            </a:r>
            <a:r>
              <a:rPr lang="nb-NO" altLang="nb-NO" dirty="0"/>
              <a:t>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the</a:t>
            </a:r>
            <a:r>
              <a:rPr lang="nb-NO" altLang="nb-NO" dirty="0"/>
              <a:t> </a:t>
            </a:r>
            <a:r>
              <a:rPr lang="nb-NO" altLang="nb-NO" dirty="0" err="1"/>
              <a:t>offspring</a:t>
            </a:r>
            <a:r>
              <a:rPr lang="nb-NO" altLang="nb-NO" dirty="0"/>
              <a:t> </a:t>
            </a:r>
            <a:r>
              <a:rPr lang="nb-NO" altLang="nb-NO" dirty="0" err="1"/>
              <a:t>of</a:t>
            </a:r>
            <a:r>
              <a:rPr lang="nb-NO" altLang="nb-NO" dirty="0"/>
              <a:t> </a:t>
            </a:r>
            <a:r>
              <a:rPr lang="nb-NO" altLang="nb-NO" dirty="0" err="1"/>
              <a:t>the</a:t>
            </a:r>
            <a:r>
              <a:rPr lang="nb-NO" altLang="nb-NO" dirty="0"/>
              <a:t> </a:t>
            </a:r>
            <a:r>
              <a:rPr lang="nb-NO" altLang="nb-NO" dirty="0" err="1"/>
              <a:t>mammals</a:t>
            </a:r>
            <a:r>
              <a:rPr lang="nb-NO" altLang="nb-NO" dirty="0"/>
              <a:t> – </a:t>
            </a:r>
            <a:r>
              <a:rPr lang="nb-NO" altLang="nb-NO" dirty="0" err="1"/>
              <a:t>including</a:t>
            </a:r>
            <a:r>
              <a:rPr lang="nb-NO" altLang="nb-NO" dirty="0"/>
              <a:t> </a:t>
            </a:r>
            <a:r>
              <a:rPr lang="nb-NO" altLang="nb-NO" dirty="0" err="1"/>
              <a:t>humans</a:t>
            </a:r>
            <a:endParaRPr lang="nb-NO" altLang="nb-NO" dirty="0"/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A928424C-5F09-40EB-ACED-F4EF4391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4168033"/>
            <a:ext cx="3139035" cy="207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984C56B3-44FE-4744-930E-2D8D0EA4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694" y="3317157"/>
            <a:ext cx="2633290" cy="292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>
            <a:extLst>
              <a:ext uri="{FF2B5EF4-FFF2-40B4-BE49-F238E27FC236}">
                <a16:creationId xmlns:a16="http://schemas.microsoft.com/office/drawing/2014/main" id="{662A3C04-B058-4839-A2FA-A651CD40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482799"/>
            <a:ext cx="2633290" cy="176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>
            <a:extLst>
              <a:ext uri="{FF2B5EF4-FFF2-40B4-BE49-F238E27FC236}">
                <a16:creationId xmlns:a16="http://schemas.microsoft.com/office/drawing/2014/main" id="{A56B82DB-C40C-45DF-A96F-F05CA74C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15" y="-1"/>
            <a:ext cx="4949060" cy="270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D0645B-04BC-4DE7-86A2-0F2178DC6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194048"/>
            <a:ext cx="8496944" cy="4395192"/>
          </a:xfrm>
        </p:spPr>
        <p:txBody>
          <a:bodyPr/>
          <a:lstStyle/>
          <a:p>
            <a:pPr marL="0" indent="0">
              <a:lnSpc>
                <a:spcPct val="85000"/>
              </a:lnSpc>
              <a:buNone/>
            </a:pPr>
            <a:r>
              <a:rPr lang="nb-NO" sz="4400" b="1" dirty="0"/>
              <a:t>The </a:t>
            </a:r>
            <a:r>
              <a:rPr lang="nb-NO" sz="4400" b="1" dirty="0" err="1"/>
              <a:t>gaping</a:t>
            </a:r>
            <a:r>
              <a:rPr lang="nb-NO" sz="4400" b="1" dirty="0"/>
              <a:t> </a:t>
            </a:r>
            <a:r>
              <a:rPr lang="nb-NO" sz="4400" b="1" dirty="0" err="1"/>
              <a:t>reflex</a:t>
            </a:r>
            <a:r>
              <a:rPr lang="nb-NO" sz="4400" b="1" dirty="0"/>
              <a:t> is </a:t>
            </a:r>
            <a:r>
              <a:rPr lang="nb-NO" sz="4400" b="1" dirty="0" err="1"/>
              <a:t>triggered</a:t>
            </a:r>
            <a:endParaRPr lang="nb-NO" sz="4400" b="1" dirty="0"/>
          </a:p>
          <a:p>
            <a:pPr marL="0" indent="0">
              <a:lnSpc>
                <a:spcPct val="85000"/>
              </a:lnSpc>
              <a:buNone/>
            </a:pPr>
            <a:endParaRPr lang="nb-NO" sz="4400" b="1" dirty="0"/>
          </a:p>
          <a:p>
            <a:pPr marL="0" indent="0">
              <a:lnSpc>
                <a:spcPct val="85000"/>
              </a:lnSpc>
              <a:buNone/>
            </a:pPr>
            <a:r>
              <a:rPr lang="nb-NO" sz="4400" dirty="0"/>
              <a:t>-</a:t>
            </a:r>
            <a:r>
              <a:rPr lang="nb-NO" sz="4400" dirty="0" err="1"/>
              <a:t>when</a:t>
            </a:r>
            <a:r>
              <a:rPr lang="nb-NO" sz="4400" dirty="0"/>
              <a:t> </a:t>
            </a:r>
            <a:r>
              <a:rPr lang="nb-NO" sz="4400" dirty="0" err="1"/>
              <a:t>the</a:t>
            </a:r>
            <a:r>
              <a:rPr lang="nb-NO" sz="4400" dirty="0"/>
              <a:t> </a:t>
            </a:r>
            <a:r>
              <a:rPr lang="nb-NO" sz="4400" dirty="0" err="1"/>
              <a:t>breast</a:t>
            </a:r>
            <a:r>
              <a:rPr lang="nb-NO" sz="4400" dirty="0"/>
              <a:t>/</a:t>
            </a:r>
            <a:r>
              <a:rPr lang="nb-NO" sz="4400" dirty="0" err="1"/>
              <a:t>nipple</a:t>
            </a:r>
            <a:r>
              <a:rPr lang="nb-NO" sz="4400" dirty="0"/>
              <a:t> touches </a:t>
            </a:r>
            <a:r>
              <a:rPr lang="nb-NO" sz="4400" dirty="0" err="1"/>
              <a:t>the</a:t>
            </a:r>
            <a:r>
              <a:rPr lang="nb-NO" sz="4400" dirty="0"/>
              <a:t> </a:t>
            </a:r>
            <a:r>
              <a:rPr lang="nb-NO" sz="4400" dirty="0" err="1"/>
              <a:t>baby’s</a:t>
            </a:r>
            <a:r>
              <a:rPr lang="nb-NO" sz="4400" dirty="0"/>
              <a:t> </a:t>
            </a:r>
            <a:r>
              <a:rPr lang="nb-NO" sz="4400" dirty="0" err="1"/>
              <a:t>upper</a:t>
            </a:r>
            <a:r>
              <a:rPr lang="nb-NO" sz="4400" dirty="0"/>
              <a:t> </a:t>
            </a:r>
            <a:r>
              <a:rPr lang="nb-NO" sz="4400" dirty="0" err="1"/>
              <a:t>lip</a:t>
            </a:r>
            <a:r>
              <a:rPr lang="nb-NO" sz="4400" dirty="0"/>
              <a:t> and nose</a:t>
            </a:r>
          </a:p>
          <a:p>
            <a:pPr marL="0" indent="0">
              <a:lnSpc>
                <a:spcPct val="85000"/>
              </a:lnSpc>
              <a:buNone/>
            </a:pPr>
            <a:endParaRPr lang="nb-NO" sz="4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4256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Bilder-ammesituasjon\2015-02-Godkjent-MARI-AMMER\DSC_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74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25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Bilder-ammesituasjon\2015-02-Godkjent-MARI-AMMER\DSC_0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2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46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Bilder-ammesituasjon\2015-02-Godkjent-MARI-AMMER\DSC_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58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/>
          <p:cNvSpPr txBox="1">
            <a:spLocks/>
          </p:cNvSpPr>
          <p:nvPr/>
        </p:nvSpPr>
        <p:spPr bwMode="auto">
          <a:xfrm>
            <a:off x="1613756" y="1124744"/>
            <a:ext cx="8964488" cy="4032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nb-NO" sz="4000" b="1" kern="0" dirty="0" err="1"/>
              <a:t>Two</a:t>
            </a:r>
            <a:r>
              <a:rPr lang="nb-NO" sz="4000" b="1" kern="0" dirty="0"/>
              <a:t> </a:t>
            </a:r>
            <a:r>
              <a:rPr lang="nb-NO" sz="4000" b="1" kern="0" dirty="0" err="1"/>
              <a:t>key</a:t>
            </a:r>
            <a:r>
              <a:rPr lang="nb-NO" sz="4000" b="1" kern="0" dirty="0"/>
              <a:t> </a:t>
            </a:r>
            <a:r>
              <a:rPr lang="nb-NO" sz="4000" b="1" kern="0" dirty="0" err="1"/>
              <a:t>points</a:t>
            </a:r>
            <a:r>
              <a:rPr lang="nb-NO" sz="4000" b="1" kern="0" dirty="0"/>
              <a:t> </a:t>
            </a:r>
            <a:r>
              <a:rPr lang="nb-NO" sz="4000" b="1" kern="0" dirty="0" err="1"/>
              <a:t>when</a:t>
            </a:r>
            <a:r>
              <a:rPr lang="nb-NO" sz="4000" b="1" kern="0" dirty="0"/>
              <a:t> </a:t>
            </a:r>
            <a:r>
              <a:rPr lang="nb-NO" sz="4000" b="1" kern="0" dirty="0" err="1"/>
              <a:t>assessing</a:t>
            </a:r>
            <a:r>
              <a:rPr lang="nb-NO" sz="4000" b="1" kern="0" dirty="0"/>
              <a:t> </a:t>
            </a:r>
            <a:r>
              <a:rPr lang="nb-NO" sz="4000" b="1" kern="0" dirty="0" err="1"/>
              <a:t>the</a:t>
            </a:r>
            <a:r>
              <a:rPr lang="nb-NO" sz="4000" b="1" kern="0" dirty="0"/>
              <a:t> </a:t>
            </a:r>
            <a:r>
              <a:rPr lang="nb-NO" sz="4000" b="1" kern="0" dirty="0" err="1"/>
              <a:t>latch</a:t>
            </a:r>
            <a:r>
              <a:rPr lang="nb-NO" sz="4000" b="1" kern="0" dirty="0"/>
              <a:t>:</a:t>
            </a:r>
          </a:p>
          <a:p>
            <a:pPr algn="ctr">
              <a:buFontTx/>
              <a:buNone/>
            </a:pPr>
            <a:endParaRPr lang="nb-NO" sz="4000" b="1" kern="0" dirty="0"/>
          </a:p>
          <a:p>
            <a:pPr lvl="1"/>
            <a:r>
              <a:rPr lang="nb-NO" sz="3600" kern="0" dirty="0"/>
              <a:t>No </a:t>
            </a:r>
            <a:r>
              <a:rPr lang="nb-NO" sz="3600" kern="0" dirty="0" err="1"/>
              <a:t>pain</a:t>
            </a:r>
            <a:r>
              <a:rPr lang="nb-NO" sz="3600" kern="0" dirty="0"/>
              <a:t> for </a:t>
            </a:r>
            <a:r>
              <a:rPr lang="nb-NO" sz="3600" kern="0" dirty="0" err="1"/>
              <a:t>the</a:t>
            </a:r>
            <a:r>
              <a:rPr lang="nb-NO" sz="3600" kern="0" dirty="0"/>
              <a:t> </a:t>
            </a:r>
            <a:r>
              <a:rPr lang="nb-NO" sz="3600" kern="0" dirty="0" err="1"/>
              <a:t>mother</a:t>
            </a:r>
            <a:endParaRPr lang="nb-NO" sz="3600" kern="0" dirty="0"/>
          </a:p>
          <a:p>
            <a:pPr lvl="1"/>
            <a:endParaRPr lang="nb-NO" sz="3600" kern="0" dirty="0"/>
          </a:p>
          <a:p>
            <a:pPr lvl="1"/>
            <a:r>
              <a:rPr lang="nb-NO" sz="3600" kern="0" dirty="0" err="1"/>
              <a:t>Milk</a:t>
            </a:r>
            <a:r>
              <a:rPr lang="nb-NO" sz="3600" kern="0" dirty="0"/>
              <a:t> transfer to </a:t>
            </a:r>
            <a:r>
              <a:rPr lang="nb-NO" sz="3600" kern="0" dirty="0" err="1"/>
              <a:t>the</a:t>
            </a:r>
            <a:r>
              <a:rPr lang="nb-NO" sz="3600" kern="0" dirty="0"/>
              <a:t> baby  </a:t>
            </a:r>
            <a:endParaRPr lang="nb-NO" kern="0" dirty="0"/>
          </a:p>
        </p:txBody>
      </p:sp>
    </p:spTree>
    <p:extLst>
      <p:ext uri="{BB962C8B-B14F-4D97-AF65-F5344CB8AC3E}">
        <p14:creationId xmlns:p14="http://schemas.microsoft.com/office/powerpoint/2010/main" val="19675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07568" y="188640"/>
            <a:ext cx="7772400" cy="792088"/>
          </a:xfrm>
        </p:spPr>
        <p:txBody>
          <a:bodyPr/>
          <a:lstStyle/>
          <a:p>
            <a:pPr algn="ctr"/>
            <a:br>
              <a:rPr lang="nb-NO" dirty="0">
                <a:solidFill>
                  <a:schemeClr val="tx1"/>
                </a:solidFill>
              </a:rPr>
            </a:br>
            <a:br>
              <a:rPr lang="nb-NO" dirty="0">
                <a:solidFill>
                  <a:schemeClr val="tx1"/>
                </a:solidFill>
              </a:rPr>
            </a:br>
            <a:r>
              <a:rPr lang="nb-NO" dirty="0" err="1">
                <a:solidFill>
                  <a:schemeClr val="tx1"/>
                </a:solidFill>
              </a:rPr>
              <a:t>Assessment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of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latch</a:t>
            </a:r>
            <a:br>
              <a:rPr lang="nb-NO" dirty="0">
                <a:solidFill>
                  <a:schemeClr val="tx1"/>
                </a:solidFill>
              </a:rPr>
            </a:br>
            <a:br>
              <a:rPr lang="nb-NO" dirty="0">
                <a:solidFill>
                  <a:schemeClr val="tx1"/>
                </a:solidFill>
              </a:rPr>
            </a:b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 bwMode="auto">
          <a:xfrm>
            <a:off x="513148" y="1052736"/>
            <a:ext cx="11161240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nb-NO" sz="3600" b="1" kern="0" dirty="0" err="1"/>
              <a:t>What</a:t>
            </a:r>
            <a:r>
              <a:rPr lang="nb-NO" sz="3600" b="1" kern="0" dirty="0"/>
              <a:t> to </a:t>
            </a:r>
            <a:r>
              <a:rPr lang="nb-NO" sz="3600" b="1" kern="0" dirty="0" err="1"/>
              <a:t>look</a:t>
            </a:r>
            <a:r>
              <a:rPr lang="nb-NO" sz="3600" b="1" kern="0" dirty="0"/>
              <a:t> for: </a:t>
            </a:r>
          </a:p>
          <a:p>
            <a:pPr>
              <a:buNone/>
            </a:pPr>
            <a:endParaRPr lang="nb-NO" sz="3600" b="1" dirty="0"/>
          </a:p>
          <a:p>
            <a:pPr>
              <a:buFont typeface="Calibri" panose="020F0502020204030204" pitchFamily="34" charset="0"/>
              <a:buChar char="–"/>
            </a:pPr>
            <a:r>
              <a:rPr lang="nb-NO" kern="0" dirty="0" err="1"/>
              <a:t>Much</a:t>
            </a:r>
            <a:r>
              <a:rPr lang="nb-NO" kern="0" dirty="0"/>
              <a:t> </a:t>
            </a:r>
            <a:r>
              <a:rPr lang="nb-NO" kern="0" dirty="0" err="1"/>
              <a:t>breast</a:t>
            </a:r>
            <a:r>
              <a:rPr lang="nb-NO" kern="0" dirty="0"/>
              <a:t> in </a:t>
            </a:r>
            <a:r>
              <a:rPr lang="nb-NO" kern="0" dirty="0" err="1"/>
              <a:t>baby’s</a:t>
            </a:r>
            <a:r>
              <a:rPr lang="nb-NO" kern="0" dirty="0"/>
              <a:t> </a:t>
            </a:r>
            <a:r>
              <a:rPr lang="nb-NO" kern="0" dirty="0" err="1"/>
              <a:t>mouth</a:t>
            </a:r>
            <a:endParaRPr lang="nb-NO" kern="0" dirty="0"/>
          </a:p>
          <a:p>
            <a:pPr>
              <a:buFont typeface="Calibri" panose="020F0502020204030204" pitchFamily="34" charset="0"/>
              <a:buChar char="–"/>
            </a:pPr>
            <a:r>
              <a:rPr lang="nb-NO" kern="0" dirty="0" err="1"/>
              <a:t>Assymetrical</a:t>
            </a:r>
            <a:r>
              <a:rPr lang="nb-NO" kern="0" dirty="0"/>
              <a:t> </a:t>
            </a:r>
            <a:r>
              <a:rPr lang="nb-NO" kern="0" dirty="0" err="1"/>
              <a:t>latch</a:t>
            </a:r>
            <a:endParaRPr lang="nb-NO" kern="0" dirty="0"/>
          </a:p>
          <a:p>
            <a:pPr>
              <a:buFont typeface="Calibri" panose="020F0502020204030204" pitchFamily="34" charset="0"/>
              <a:buChar char="–"/>
            </a:pPr>
            <a:r>
              <a:rPr lang="nb-NO" kern="0" dirty="0"/>
              <a:t>Chin and </a:t>
            </a:r>
            <a:r>
              <a:rPr lang="nb-NO" kern="0" dirty="0" err="1"/>
              <a:t>cheek</a:t>
            </a:r>
            <a:r>
              <a:rPr lang="nb-NO" kern="0" dirty="0"/>
              <a:t> </a:t>
            </a:r>
            <a:r>
              <a:rPr lang="nb-NO" kern="0" dirty="0" err="1"/>
              <a:t>close</a:t>
            </a:r>
            <a:r>
              <a:rPr lang="nb-NO" kern="0" dirty="0"/>
              <a:t> to </a:t>
            </a:r>
            <a:r>
              <a:rPr lang="nb-NO" kern="0" dirty="0" err="1"/>
              <a:t>breast</a:t>
            </a:r>
            <a:r>
              <a:rPr lang="nb-NO" kern="0" dirty="0"/>
              <a:t> and nose </a:t>
            </a:r>
            <a:r>
              <a:rPr lang="nb-NO" kern="0" dirty="0" err="1"/>
              <a:t>free</a:t>
            </a:r>
            <a:r>
              <a:rPr lang="nb-NO" kern="0" dirty="0"/>
              <a:t> to </a:t>
            </a:r>
            <a:r>
              <a:rPr lang="nb-NO" kern="0" dirty="0" err="1"/>
              <a:t>breathe</a:t>
            </a:r>
            <a:endParaRPr lang="nb-NO" kern="0" dirty="0"/>
          </a:p>
          <a:p>
            <a:pPr>
              <a:buFont typeface="Calibri" panose="020F0502020204030204" pitchFamily="34" charset="0"/>
              <a:buChar char="–"/>
            </a:pPr>
            <a:r>
              <a:rPr lang="en-US" dirty="0"/>
              <a:t>Neck slightly extended, chin is not flexed toward baby’s chest 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nb-NO" kern="0" dirty="0"/>
              <a:t>Baby is </a:t>
            </a:r>
            <a:r>
              <a:rPr lang="nb-NO" kern="0" dirty="0" err="1"/>
              <a:t>actively</a:t>
            </a:r>
            <a:r>
              <a:rPr lang="nb-NO" kern="0" dirty="0"/>
              <a:t> </a:t>
            </a:r>
            <a:r>
              <a:rPr lang="nb-NO" kern="0" dirty="0" err="1"/>
              <a:t>suckling</a:t>
            </a:r>
            <a:r>
              <a:rPr lang="nb-NO" kern="0" dirty="0"/>
              <a:t> and </a:t>
            </a:r>
            <a:r>
              <a:rPr lang="nb-NO" kern="0" dirty="0" err="1"/>
              <a:t>swallowing</a:t>
            </a:r>
            <a:r>
              <a:rPr lang="nb-NO" kern="0" dirty="0"/>
              <a:t> </a:t>
            </a:r>
            <a:r>
              <a:rPr lang="nb-NO" kern="0" dirty="0" err="1"/>
              <a:t>milk</a:t>
            </a:r>
            <a:endParaRPr lang="nb-NO" kern="0" dirty="0"/>
          </a:p>
          <a:p>
            <a:pPr>
              <a:buFont typeface="Calibri" panose="020F0502020204030204" pitchFamily="34" charset="0"/>
              <a:buChar char="–"/>
            </a:pPr>
            <a:r>
              <a:rPr lang="nb-NO" kern="0" dirty="0" err="1"/>
              <a:t>Nipple</a:t>
            </a:r>
            <a:r>
              <a:rPr lang="nb-NO" kern="0" dirty="0"/>
              <a:t> </a:t>
            </a:r>
            <a:r>
              <a:rPr lang="nb-NO" kern="0" dirty="0" err="1"/>
              <a:t>round</a:t>
            </a:r>
            <a:r>
              <a:rPr lang="nb-NO" kern="0" dirty="0"/>
              <a:t> </a:t>
            </a:r>
            <a:r>
              <a:rPr lang="nb-NO" kern="0" dirty="0" err="1"/>
              <a:t>when</a:t>
            </a:r>
            <a:r>
              <a:rPr lang="nb-NO" kern="0" dirty="0"/>
              <a:t> baby </a:t>
            </a:r>
            <a:r>
              <a:rPr lang="nb-NO" kern="0" dirty="0" err="1"/>
              <a:t>if</a:t>
            </a:r>
            <a:r>
              <a:rPr lang="nb-NO" kern="0" dirty="0"/>
              <a:t> </a:t>
            </a:r>
            <a:r>
              <a:rPr lang="nb-NO" kern="0" dirty="0" err="1"/>
              <a:t>finnished</a:t>
            </a:r>
            <a:r>
              <a:rPr lang="nb-NO" kern="0" dirty="0"/>
              <a:t> </a:t>
            </a:r>
            <a:r>
              <a:rPr lang="nb-NO" sz="2400" kern="0" dirty="0"/>
              <a:t>(Not </a:t>
            </a:r>
            <a:r>
              <a:rPr lang="nb-NO" sz="2400" kern="0" dirty="0" err="1"/>
              <a:t>pinched</a:t>
            </a:r>
            <a:r>
              <a:rPr lang="nb-NO" sz="2400" kern="0" dirty="0"/>
              <a:t> and </a:t>
            </a:r>
            <a:r>
              <a:rPr lang="nb-NO" sz="2400" kern="0" dirty="0" err="1"/>
              <a:t>white</a:t>
            </a:r>
            <a:r>
              <a:rPr lang="nb-NO" sz="2400" kern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735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Bilder-ammesituasjon\2015-02-Godkjent-MARI-AMMER\DSC_0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632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72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D1F7B8-3845-4D0F-AB23-74358AD2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6632"/>
            <a:ext cx="7801544" cy="81453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Inverted nipples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779B23-0171-4198-8718-55F0829E4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931168"/>
            <a:ext cx="9140552" cy="4382580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Are </a:t>
            </a:r>
            <a:r>
              <a:rPr lang="nb-NO" b="1" dirty="0" err="1"/>
              <a:t>these</a:t>
            </a:r>
            <a:r>
              <a:rPr lang="nb-NO" b="1" dirty="0"/>
              <a:t> true </a:t>
            </a:r>
            <a:r>
              <a:rPr lang="nb-NO" b="1" dirty="0" err="1"/>
              <a:t>inverted</a:t>
            </a:r>
            <a:r>
              <a:rPr lang="nb-NO" b="1" dirty="0"/>
              <a:t> </a:t>
            </a:r>
            <a:r>
              <a:rPr lang="nb-NO" b="1" dirty="0" err="1"/>
              <a:t>nipples</a:t>
            </a:r>
            <a:r>
              <a:rPr lang="nb-NO" b="1" dirty="0"/>
              <a:t> or not? 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2F964E8-94BD-47BE-B96E-3FFB6C09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Ina Aasen - NKA - jordmor, MNSc, IBCLC - 2017</a:t>
            </a:r>
          </a:p>
        </p:txBody>
      </p:sp>
      <p:pic>
        <p:nvPicPr>
          <p:cNvPr id="5" name="Picture 2" descr="K:\Felles\KVI\Delte\FOD\Ammesenteret\Breast_atlas\chapter\kpt_7_brystknopp\0704h.jpg">
            <a:extLst>
              <a:ext uri="{FF2B5EF4-FFF2-40B4-BE49-F238E27FC236}">
                <a16:creationId xmlns:a16="http://schemas.microsoft.com/office/drawing/2014/main" id="{D476FA48-E3A0-460A-A150-29A39359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" y="1620933"/>
            <a:ext cx="3693391" cy="24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Felles\KVI\Delte\FOD\Ammesenteret\Breast_atlas\chapter\kpt_7_brystknopp\0705H.JPG">
            <a:extLst>
              <a:ext uri="{FF2B5EF4-FFF2-40B4-BE49-F238E27FC236}">
                <a16:creationId xmlns:a16="http://schemas.microsoft.com/office/drawing/2014/main" id="{F938F6D0-5C84-4BA7-A123-8DE326A1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61" y="2597859"/>
            <a:ext cx="3842455" cy="25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:\Felles\KVI\Delte\FOD\Ammesenteret\Breast_atlas\chapter\kpt_7_brystknopp\0706h.jpg">
            <a:extLst>
              <a:ext uri="{FF2B5EF4-FFF2-40B4-BE49-F238E27FC236}">
                <a16:creationId xmlns:a16="http://schemas.microsoft.com/office/drawing/2014/main" id="{ADAE1781-8F51-4058-9786-43C08D5E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09" y="3573017"/>
            <a:ext cx="3842455" cy="25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8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4451FC8-1395-474D-9BAB-ACF43456E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67" y="1772816"/>
            <a:ext cx="4428492" cy="2952328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B2A31CC-11F4-4DB5-ADFE-54CA56D9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Ina Aasen - NKA - jordmor, MNSc, IBCLC - 2017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23967-FC48-4413-9922-0325894AC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72816"/>
            <a:ext cx="4428491" cy="2952328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13D1F7B8-3845-4D0F-AB23-74358AD2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6632"/>
            <a:ext cx="7801544" cy="81453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Inverted nipples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C310F12-5307-452F-92D0-CB316915A628}"/>
              </a:ext>
            </a:extLst>
          </p:cNvPr>
          <p:cNvSpPr/>
          <p:nvPr/>
        </p:nvSpPr>
        <p:spPr>
          <a:xfrm>
            <a:off x="4051081" y="934393"/>
            <a:ext cx="30461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/>
              <a:t>If not true </a:t>
            </a:r>
            <a:r>
              <a:rPr lang="nb-NO" sz="2800" dirty="0" err="1"/>
              <a:t>invertion</a:t>
            </a:r>
            <a:endParaRPr lang="nb-NO" sz="2800" dirty="0"/>
          </a:p>
          <a:p>
            <a:endParaRPr lang="nb-NO" sz="28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4A17FC8-0FAF-4B1E-BE29-2CF85FD32FCF}"/>
              </a:ext>
            </a:extLst>
          </p:cNvPr>
          <p:cNvSpPr/>
          <p:nvPr/>
        </p:nvSpPr>
        <p:spPr>
          <a:xfrm>
            <a:off x="407368" y="5077633"/>
            <a:ext cx="10873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/>
              <a:t>Key </a:t>
            </a:r>
            <a:r>
              <a:rPr lang="nb-NO" sz="3200" b="1" dirty="0" err="1"/>
              <a:t>point</a:t>
            </a:r>
            <a:r>
              <a:rPr lang="nb-NO" sz="3200" b="1" dirty="0"/>
              <a:t> </a:t>
            </a:r>
          </a:p>
          <a:p>
            <a:r>
              <a:rPr lang="nb-NO" sz="2800" dirty="0"/>
              <a:t>The baby is not </a:t>
            </a:r>
            <a:r>
              <a:rPr lang="nb-NO" sz="2800" dirty="0" err="1"/>
              <a:t>supposed</a:t>
            </a:r>
            <a:r>
              <a:rPr lang="nb-NO" sz="2800" dirty="0"/>
              <a:t> to </a:t>
            </a:r>
            <a:r>
              <a:rPr lang="nb-NO" sz="2800" dirty="0" err="1"/>
              <a:t>take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nipple</a:t>
            </a:r>
            <a:r>
              <a:rPr lang="nb-NO" sz="2800" dirty="0"/>
              <a:t> </a:t>
            </a:r>
            <a:r>
              <a:rPr lang="nb-NO" sz="2800" dirty="0" err="1"/>
              <a:t>but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breast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9545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55F4FB-D7C0-4AE7-AE54-4A5E087B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404663"/>
            <a:ext cx="6096677" cy="1143000"/>
          </a:xfrm>
        </p:spPr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Niplette</a:t>
            </a:r>
            <a:r>
              <a:rPr lang="nb-NO" dirty="0">
                <a:solidFill>
                  <a:schemeClr val="tx1"/>
                </a:solidFill>
              </a:rPr>
              <a:t> or pump </a:t>
            </a:r>
            <a:r>
              <a:rPr lang="nb-NO" dirty="0" err="1">
                <a:solidFill>
                  <a:schemeClr val="tx1"/>
                </a:solidFill>
              </a:rPr>
              <a:t>might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help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885CE42-578C-4404-87D8-A350AC9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Ina Aasen - NKA - jordmor, MNSc, IBCLC - 2017</a:t>
            </a:r>
          </a:p>
        </p:txBody>
      </p:sp>
      <p:pic>
        <p:nvPicPr>
          <p:cNvPr id="1026" name="Picture 2" descr="Bilderesultat for niplette">
            <a:extLst>
              <a:ext uri="{FF2B5EF4-FFF2-40B4-BE49-F238E27FC236}">
                <a16:creationId xmlns:a16="http://schemas.microsoft.com/office/drawing/2014/main" id="{CBE7B00F-7582-4AE2-B0AE-40F29567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716188"/>
            <a:ext cx="649897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lderesultat for brystpumpe">
            <a:extLst>
              <a:ext uri="{FF2B5EF4-FFF2-40B4-BE49-F238E27FC236}">
                <a16:creationId xmlns:a16="http://schemas.microsoft.com/office/drawing/2014/main" id="{971B6D51-3D7F-4848-BDDA-BB5A0FF62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340768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44ECB69-6DD4-4BB1-87EC-9463F3C69602}"/>
              </a:ext>
            </a:extLst>
          </p:cNvPr>
          <p:cNvSpPr/>
          <p:nvPr/>
        </p:nvSpPr>
        <p:spPr>
          <a:xfrm>
            <a:off x="9657184" y="4037002"/>
            <a:ext cx="303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0184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07611"/>
            <a:ext cx="7945286" cy="1143000"/>
          </a:xfrm>
        </p:spPr>
        <p:txBody>
          <a:bodyPr>
            <a:normAutofit fontScale="90000"/>
          </a:bodyPr>
          <a:lstStyle/>
          <a:p>
            <a:r>
              <a:rPr lang="nb-NO" sz="4400" kern="1200" dirty="0"/>
              <a:t>Human </a:t>
            </a:r>
            <a:r>
              <a:rPr lang="nb-NO" sz="4400" kern="1200" dirty="0" err="1"/>
              <a:t>milk</a:t>
            </a:r>
            <a:r>
              <a:rPr lang="nb-NO" sz="4400" kern="1200" dirty="0"/>
              <a:t> is </a:t>
            </a:r>
            <a:r>
              <a:rPr lang="nb-NO" sz="4400" kern="1200" dirty="0" err="1"/>
              <a:t>dynamic</a:t>
            </a:r>
            <a:br>
              <a:rPr lang="nb-NO" dirty="0"/>
            </a:br>
            <a:r>
              <a:rPr lang="nb-NO" sz="3100" dirty="0" err="1"/>
              <a:t>Adjusted</a:t>
            </a:r>
            <a:r>
              <a:rPr lang="nb-NO" sz="3100" dirty="0"/>
              <a:t> to </a:t>
            </a:r>
            <a:r>
              <a:rPr lang="nb-NO" sz="3100" dirty="0" err="1"/>
              <a:t>the</a:t>
            </a:r>
            <a:r>
              <a:rPr lang="nb-NO" sz="3100" dirty="0"/>
              <a:t> </a:t>
            </a:r>
            <a:r>
              <a:rPr lang="nb-NO" sz="3100" dirty="0" err="1"/>
              <a:t>needs</a:t>
            </a:r>
            <a:r>
              <a:rPr lang="nb-NO" sz="3100" dirty="0"/>
              <a:t> </a:t>
            </a:r>
            <a:r>
              <a:rPr lang="nb-NO" sz="3100" dirty="0" err="1"/>
              <a:t>of</a:t>
            </a:r>
            <a:r>
              <a:rPr lang="nb-NO" sz="3100" dirty="0"/>
              <a:t> </a:t>
            </a:r>
            <a:r>
              <a:rPr lang="nb-NO" sz="3100" dirty="0" err="1"/>
              <a:t>the</a:t>
            </a:r>
            <a:r>
              <a:rPr lang="nb-NO" sz="3100" dirty="0"/>
              <a:t> </a:t>
            </a:r>
            <a:r>
              <a:rPr lang="nb-NO" sz="3100" dirty="0" err="1"/>
              <a:t>spesific</a:t>
            </a:r>
            <a:r>
              <a:rPr lang="nb-NO" sz="3100" dirty="0"/>
              <a:t> </a:t>
            </a:r>
            <a:r>
              <a:rPr lang="nb-NO" sz="3100" dirty="0" err="1"/>
              <a:t>child</a:t>
            </a:r>
            <a:endParaRPr lang="nb-NO" sz="31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7777" y="4031987"/>
            <a:ext cx="3802719" cy="2340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1504" y="1863403"/>
            <a:ext cx="71166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err="1"/>
              <a:t>Gestational</a:t>
            </a:r>
            <a:r>
              <a:rPr lang="nb-NO" sz="2800" dirty="0"/>
              <a:t> age</a:t>
            </a:r>
            <a:endParaRPr lang="nb-NO" dirty="0"/>
          </a:p>
          <a:p>
            <a:r>
              <a:rPr lang="nb-NO" dirty="0"/>
              <a:t>	Term </a:t>
            </a:r>
            <a:r>
              <a:rPr lang="nb-NO" dirty="0" err="1"/>
              <a:t>birth</a:t>
            </a:r>
            <a:r>
              <a:rPr lang="nb-NO" dirty="0"/>
              <a:t>-Premature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During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lactational</a:t>
            </a:r>
            <a:r>
              <a:rPr lang="nb-NO" sz="2800" dirty="0"/>
              <a:t> </a:t>
            </a:r>
            <a:r>
              <a:rPr lang="nb-NO" sz="2800" dirty="0" err="1"/>
              <a:t>period</a:t>
            </a:r>
            <a:endParaRPr lang="nb-NO" sz="2800" dirty="0"/>
          </a:p>
          <a:p>
            <a:r>
              <a:rPr lang="nb-NO" sz="2800" dirty="0"/>
              <a:t>	</a:t>
            </a:r>
            <a:r>
              <a:rPr lang="nb-NO" dirty="0" err="1"/>
              <a:t>Colostrum-mature</a:t>
            </a:r>
            <a:r>
              <a:rPr lang="nb-NO" dirty="0"/>
              <a:t> </a:t>
            </a:r>
            <a:r>
              <a:rPr lang="nb-NO" dirty="0" err="1"/>
              <a:t>milk</a:t>
            </a:r>
            <a:endParaRPr lang="nb-NO" dirty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During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meal</a:t>
            </a:r>
            <a:endParaRPr lang="nb-NO" sz="2800" dirty="0"/>
          </a:p>
          <a:p>
            <a:r>
              <a:rPr lang="nb-NO" sz="2800" dirty="0"/>
              <a:t>	</a:t>
            </a:r>
            <a:r>
              <a:rPr lang="nb-NO" dirty="0"/>
              <a:t>Fore and </a:t>
            </a:r>
            <a:r>
              <a:rPr lang="nb-NO" dirty="0" err="1"/>
              <a:t>hindmilk</a:t>
            </a:r>
            <a:endParaRPr lang="nb-N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455" y="67161"/>
            <a:ext cx="3223662" cy="385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976" y="1675255"/>
            <a:ext cx="2293166" cy="1522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522" y="5221650"/>
            <a:ext cx="468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Human </a:t>
            </a:r>
            <a:r>
              <a:rPr lang="nb-NO" b="1" dirty="0" err="1"/>
              <a:t>milk</a:t>
            </a:r>
            <a:r>
              <a:rPr lang="nb-NO" b="1" dirty="0"/>
              <a:t> is </a:t>
            </a:r>
            <a:r>
              <a:rPr lang="nb-NO" b="1" dirty="0" err="1"/>
              <a:t>flavoured</a:t>
            </a:r>
            <a:r>
              <a:rPr lang="nb-NO" b="1" dirty="0"/>
              <a:t> from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mothers</a:t>
            </a:r>
            <a:r>
              <a:rPr lang="nb-NO" b="1" dirty="0"/>
              <a:t> </a:t>
            </a:r>
            <a:r>
              <a:rPr lang="nb-NO" b="1" dirty="0" err="1"/>
              <a:t>food</a:t>
            </a:r>
            <a:r>
              <a:rPr lang="nb-NO" b="1" dirty="0"/>
              <a:t>. The </a:t>
            </a:r>
            <a:r>
              <a:rPr lang="nb-NO" b="1" dirty="0" err="1"/>
              <a:t>breastfed</a:t>
            </a:r>
            <a:r>
              <a:rPr lang="nb-NO" b="1" dirty="0"/>
              <a:t> baby </a:t>
            </a:r>
            <a:r>
              <a:rPr lang="nb-NO" b="1" dirty="0" err="1"/>
              <a:t>will</a:t>
            </a:r>
            <a:r>
              <a:rPr lang="nb-NO" b="1" dirty="0"/>
              <a:t> </a:t>
            </a:r>
            <a:r>
              <a:rPr lang="nb-NO" b="1" dirty="0" err="1"/>
              <a:t>experience</a:t>
            </a:r>
            <a:r>
              <a:rPr lang="nb-NO" b="1" dirty="0"/>
              <a:t>  a </a:t>
            </a:r>
            <a:r>
              <a:rPr lang="nb-NO" b="1" dirty="0" err="1"/>
              <a:t>variation</a:t>
            </a:r>
            <a:r>
              <a:rPr lang="nb-NO" b="1" dirty="0"/>
              <a:t> in taste.</a:t>
            </a:r>
          </a:p>
        </p:txBody>
      </p:sp>
    </p:spTree>
    <p:extLst>
      <p:ext uri="{BB962C8B-B14F-4D97-AF65-F5344CB8AC3E}">
        <p14:creationId xmlns:p14="http://schemas.microsoft.com/office/powerpoint/2010/main" val="187515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9B689C-7ECC-4F33-B911-D7463E98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350731"/>
            <a:ext cx="5976664" cy="720080"/>
          </a:xfrm>
        </p:spPr>
        <p:txBody>
          <a:bodyPr/>
          <a:lstStyle/>
          <a:p>
            <a:r>
              <a:rPr lang="nb-NO" dirty="0" err="1">
                <a:solidFill>
                  <a:schemeClr val="tx1"/>
                </a:solidFill>
              </a:rPr>
              <a:t>Engorgement</a:t>
            </a: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6" name="Picture 4" descr="K:\Felles\KVI\Delte\FOD\Ammesenteret\Breast_atlas\chapter\Kpt_12_mastitt\1202h.jpg">
            <a:extLst>
              <a:ext uri="{FF2B5EF4-FFF2-40B4-BE49-F238E27FC236}">
                <a16:creationId xmlns:a16="http://schemas.microsoft.com/office/drawing/2014/main" id="{A8C464DB-7157-45BA-9DAE-45FE990E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16632"/>
            <a:ext cx="4322679" cy="288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14240D-C218-4ACA-A7E6-4255E4939D30}"/>
              </a:ext>
            </a:extLst>
          </p:cNvPr>
          <p:cNvSpPr/>
          <p:nvPr/>
        </p:nvSpPr>
        <p:spPr>
          <a:xfrm>
            <a:off x="510626" y="1899119"/>
            <a:ext cx="5992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nb-NO" sz="4000" dirty="0" err="1">
                <a:latin typeface="+mn-lt"/>
              </a:rPr>
              <a:t>Physiological</a:t>
            </a:r>
            <a:r>
              <a:rPr lang="nb-NO" sz="4000" dirty="0">
                <a:latin typeface="+mn-lt"/>
              </a:rPr>
              <a:t> </a:t>
            </a:r>
            <a:r>
              <a:rPr lang="nb-NO" sz="4000" dirty="0" err="1">
                <a:latin typeface="+mn-lt"/>
              </a:rPr>
              <a:t>engorgement</a:t>
            </a:r>
            <a:r>
              <a:rPr lang="nb-NO" sz="4000" dirty="0">
                <a:latin typeface="+mn-lt"/>
              </a:rPr>
              <a:t>  </a:t>
            </a:r>
          </a:p>
        </p:txBody>
      </p:sp>
      <p:sp>
        <p:nvSpPr>
          <p:cNvPr id="9" name="Plassholder for innhold 4">
            <a:extLst>
              <a:ext uri="{FF2B5EF4-FFF2-40B4-BE49-F238E27FC236}">
                <a16:creationId xmlns:a16="http://schemas.microsoft.com/office/drawing/2014/main" id="{A6B17B55-E123-4D2D-A703-A9DADF579487}"/>
              </a:ext>
            </a:extLst>
          </p:cNvPr>
          <p:cNvSpPr txBox="1">
            <a:spLocks/>
          </p:cNvSpPr>
          <p:nvPr/>
        </p:nvSpPr>
        <p:spPr bwMode="auto">
          <a:xfrm>
            <a:off x="510626" y="3480174"/>
            <a:ext cx="58734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b-NO" sz="4000" kern="0" dirty="0" err="1"/>
              <a:t>Milk</a:t>
            </a:r>
            <a:r>
              <a:rPr lang="nb-NO" sz="4000" kern="0" dirty="0"/>
              <a:t> </a:t>
            </a:r>
            <a:r>
              <a:rPr lang="nb-NO" sz="4000" kern="0" dirty="0" err="1"/>
              <a:t>indused</a:t>
            </a:r>
            <a:r>
              <a:rPr lang="nb-NO" sz="4000" kern="0" dirty="0"/>
              <a:t> </a:t>
            </a:r>
            <a:r>
              <a:rPr lang="nb-NO" sz="4000" dirty="0" err="1"/>
              <a:t>engorgement</a:t>
            </a:r>
            <a:r>
              <a:rPr lang="nb-NO" sz="4000" kern="0" dirty="0"/>
              <a:t>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22376D5-4301-442A-9C59-337B33FE928B}"/>
              </a:ext>
            </a:extLst>
          </p:cNvPr>
          <p:cNvSpPr/>
          <p:nvPr/>
        </p:nvSpPr>
        <p:spPr>
          <a:xfrm>
            <a:off x="623392" y="5373216"/>
            <a:ext cx="6076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000" kern="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Potential</a:t>
            </a:r>
            <a:r>
              <a:rPr lang="nb-NO" sz="40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nb-NO" sz="4000" kern="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consequenses</a:t>
            </a:r>
            <a:r>
              <a:rPr lang="nb-NO" sz="4000" kern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pic>
        <p:nvPicPr>
          <p:cNvPr id="10" name="Picture 7" descr="K:\Felles\KVI\Delte\FOD\Ammesenteret\Breast_atlas\chapter\Kpt_10_div_bryst\1013h.jpg">
            <a:extLst>
              <a:ext uri="{FF2B5EF4-FFF2-40B4-BE49-F238E27FC236}">
                <a16:creationId xmlns:a16="http://schemas.microsoft.com/office/drawing/2014/main" id="{C07F57FF-9C95-4D91-8491-ED31CC628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259753"/>
            <a:ext cx="4322679" cy="288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7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FD4BE8-A098-4F20-823D-7E6C63A2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1" y="548680"/>
            <a:ext cx="11329259" cy="5547320"/>
          </a:xfrm>
        </p:spPr>
        <p:txBody>
          <a:bodyPr/>
          <a:lstStyle/>
          <a:p>
            <a:r>
              <a:rPr lang="nb-NO" dirty="0"/>
              <a:t>Ensure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baby is </a:t>
            </a:r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attached</a:t>
            </a:r>
            <a:r>
              <a:rPr lang="nb-NO" dirty="0"/>
              <a:t> (</a:t>
            </a:r>
            <a:r>
              <a:rPr lang="nb-NO" dirty="0" err="1"/>
              <a:t>systematic</a:t>
            </a:r>
            <a:r>
              <a:rPr lang="nb-NO" dirty="0"/>
              <a:t> </a:t>
            </a:r>
            <a:r>
              <a:rPr lang="nb-NO" dirty="0" err="1"/>
              <a:t>approach</a:t>
            </a:r>
            <a:r>
              <a:rPr lang="nb-NO" dirty="0"/>
              <a:t>)</a:t>
            </a:r>
          </a:p>
          <a:p>
            <a:r>
              <a:rPr lang="nb-NO" dirty="0"/>
              <a:t>If problems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attachment</a:t>
            </a:r>
            <a:r>
              <a:rPr lang="nb-NO" dirty="0"/>
              <a:t>: </a:t>
            </a:r>
          </a:p>
          <a:p>
            <a:pPr lvl="1"/>
            <a:r>
              <a:rPr lang="nb-NO" dirty="0" err="1"/>
              <a:t>Cottemann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If </a:t>
            </a:r>
            <a:r>
              <a:rPr lang="nb-NO" dirty="0" err="1"/>
              <a:t>physiological</a:t>
            </a:r>
            <a:r>
              <a:rPr lang="nb-NO" dirty="0"/>
              <a:t> </a:t>
            </a:r>
            <a:r>
              <a:rPr lang="nb-NO" dirty="0" err="1"/>
              <a:t>engorgement</a:t>
            </a:r>
            <a:r>
              <a:rPr lang="nb-NO" dirty="0"/>
              <a:t>: </a:t>
            </a:r>
            <a:r>
              <a:rPr lang="nb-NO" dirty="0" err="1"/>
              <a:t>Frequent</a:t>
            </a:r>
            <a:r>
              <a:rPr lang="nb-NO" dirty="0"/>
              <a:t> </a:t>
            </a:r>
            <a:r>
              <a:rPr lang="nb-NO" dirty="0" err="1"/>
              <a:t>breastfeeding</a:t>
            </a:r>
            <a:r>
              <a:rPr lang="nb-NO" dirty="0"/>
              <a:t> </a:t>
            </a:r>
          </a:p>
          <a:p>
            <a:r>
              <a:rPr lang="nb-NO" dirty="0"/>
              <a:t>If </a:t>
            </a:r>
            <a:r>
              <a:rPr lang="nb-NO" dirty="0" err="1"/>
              <a:t>milk</a:t>
            </a:r>
            <a:r>
              <a:rPr lang="nb-NO" dirty="0"/>
              <a:t> </a:t>
            </a:r>
            <a:r>
              <a:rPr lang="nb-NO" dirty="0" err="1"/>
              <a:t>indused</a:t>
            </a:r>
            <a:r>
              <a:rPr lang="nb-NO" dirty="0"/>
              <a:t> </a:t>
            </a:r>
            <a:r>
              <a:rPr lang="nb-NO" dirty="0" err="1"/>
              <a:t>engorgement</a:t>
            </a:r>
            <a:r>
              <a:rPr lang="nb-NO" dirty="0"/>
              <a:t>: </a:t>
            </a:r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reason</a:t>
            </a:r>
            <a:r>
              <a:rPr lang="nb-NO" dirty="0"/>
              <a:t>? 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2050" name="Picture 2" descr="Bilderesultat for cottermans grep">
            <a:extLst>
              <a:ext uri="{FF2B5EF4-FFF2-40B4-BE49-F238E27FC236}">
                <a16:creationId xmlns:a16="http://schemas.microsoft.com/office/drawing/2014/main" id="{7A77D9FB-3D18-4B02-9463-0203E3EC2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r="32889"/>
          <a:stretch/>
        </p:blipFill>
        <p:spPr bwMode="auto">
          <a:xfrm>
            <a:off x="4727848" y="2138332"/>
            <a:ext cx="3557658" cy="28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677C77A-0D03-4C4D-8F9C-ED34886CA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07" t="11853" r="35179" b="11102"/>
          <a:stretch/>
        </p:blipFill>
        <p:spPr>
          <a:xfrm>
            <a:off x="8828241" y="1124744"/>
            <a:ext cx="2873669" cy="400261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6D360AF-6FDA-4BBD-82A5-EE40C3FA1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66" t="38850" r="34446" b="10600"/>
          <a:stretch/>
        </p:blipFill>
        <p:spPr>
          <a:xfrm>
            <a:off x="1127448" y="2235764"/>
            <a:ext cx="2820700" cy="26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19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052C7-8FDE-44FA-BD9E-6378DAD0D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88640"/>
            <a:ext cx="3543867" cy="1143000"/>
          </a:xfrm>
        </p:spPr>
        <p:txBody>
          <a:bodyPr/>
          <a:lstStyle/>
          <a:p>
            <a:pPr algn="ctr"/>
            <a:r>
              <a:rPr lang="nb-NO" dirty="0" err="1">
                <a:solidFill>
                  <a:schemeClr val="tx1"/>
                </a:solidFill>
              </a:rPr>
              <a:t>Sleepy</a:t>
            </a:r>
            <a:r>
              <a:rPr lang="nb-NO" dirty="0">
                <a:solidFill>
                  <a:schemeClr val="tx1"/>
                </a:solidFill>
              </a:rPr>
              <a:t> baby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BF5094-60CB-48B7-AABD-4490EAA64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40" y="548680"/>
            <a:ext cx="7272807" cy="5544616"/>
          </a:xfrm>
        </p:spPr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reason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sleepiness</a:t>
            </a:r>
            <a:r>
              <a:rPr lang="nb-NO" dirty="0"/>
              <a:t>?</a:t>
            </a:r>
          </a:p>
          <a:p>
            <a:pPr lvl="1"/>
            <a:r>
              <a:rPr lang="nb-NO" dirty="0" err="1"/>
              <a:t>Poor</a:t>
            </a:r>
            <a:r>
              <a:rPr lang="nb-NO" dirty="0"/>
              <a:t> </a:t>
            </a:r>
            <a:r>
              <a:rPr lang="nb-NO" dirty="0" err="1"/>
              <a:t>attachment</a:t>
            </a:r>
            <a:r>
              <a:rPr lang="nb-NO" dirty="0"/>
              <a:t>? Falling </a:t>
            </a:r>
            <a:r>
              <a:rPr lang="nb-NO" dirty="0" err="1"/>
              <a:t>asleep</a:t>
            </a:r>
            <a:r>
              <a:rPr lang="nb-NO" dirty="0"/>
              <a:t> </a:t>
            </a:r>
            <a:r>
              <a:rPr lang="nb-NO" dirty="0" err="1"/>
              <a:t>quiqly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starting</a:t>
            </a:r>
            <a:r>
              <a:rPr lang="nb-NO" dirty="0"/>
              <a:t> </a:t>
            </a:r>
            <a:r>
              <a:rPr lang="nb-NO" dirty="0" err="1"/>
              <a:t>breastfeeding</a:t>
            </a:r>
            <a:r>
              <a:rPr lang="nb-NO" dirty="0"/>
              <a:t>? </a:t>
            </a:r>
          </a:p>
          <a:p>
            <a:pPr lvl="1"/>
            <a:r>
              <a:rPr lang="nb-NO" dirty="0" err="1"/>
              <a:t>Jaundice</a:t>
            </a:r>
            <a:r>
              <a:rPr lang="nb-NO" dirty="0"/>
              <a:t>?</a:t>
            </a:r>
          </a:p>
          <a:p>
            <a:pPr lvl="1"/>
            <a:r>
              <a:rPr lang="nb-NO" dirty="0" err="1"/>
              <a:t>Exessive</a:t>
            </a:r>
            <a:r>
              <a:rPr lang="nb-NO" dirty="0"/>
              <a:t> </a:t>
            </a:r>
            <a:r>
              <a:rPr lang="nb-NO" dirty="0" err="1"/>
              <a:t>weightloss</a:t>
            </a:r>
            <a:r>
              <a:rPr lang="nb-NO" dirty="0"/>
              <a:t>?</a:t>
            </a:r>
          </a:p>
          <a:p>
            <a:pPr lvl="1"/>
            <a:r>
              <a:rPr lang="nb-NO" dirty="0" err="1"/>
              <a:t>Mother</a:t>
            </a:r>
            <a:r>
              <a:rPr lang="nb-NO" dirty="0"/>
              <a:t> has </a:t>
            </a:r>
            <a:r>
              <a:rPr lang="nb-NO" dirty="0" err="1"/>
              <a:t>little</a:t>
            </a:r>
            <a:r>
              <a:rPr lang="nb-NO" dirty="0"/>
              <a:t> or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milk</a:t>
            </a:r>
            <a:r>
              <a:rPr lang="nb-NO" dirty="0"/>
              <a:t>? </a:t>
            </a:r>
          </a:p>
          <a:p>
            <a:r>
              <a:rPr lang="nb-NO" dirty="0" err="1"/>
              <a:t>Counselling</a:t>
            </a:r>
            <a:r>
              <a:rPr lang="nb-NO" dirty="0"/>
              <a:t>: </a:t>
            </a:r>
          </a:p>
          <a:p>
            <a:pPr lvl="1"/>
            <a:r>
              <a:rPr lang="nb-NO" dirty="0"/>
              <a:t>Baby </a:t>
            </a:r>
            <a:r>
              <a:rPr lang="nb-NO" dirty="0" err="1"/>
              <a:t>needs</a:t>
            </a:r>
            <a:r>
              <a:rPr lang="nb-NO" dirty="0"/>
              <a:t> to </a:t>
            </a:r>
            <a:r>
              <a:rPr lang="nb-NO" dirty="0" err="1"/>
              <a:t>eat</a:t>
            </a:r>
            <a:r>
              <a:rPr lang="nb-NO" dirty="0"/>
              <a:t> </a:t>
            </a:r>
          </a:p>
          <a:p>
            <a:pPr lvl="2"/>
            <a:r>
              <a:rPr lang="nb-NO" dirty="0"/>
              <a:t>Hand </a:t>
            </a:r>
            <a:r>
              <a:rPr lang="nb-NO" dirty="0" err="1"/>
              <a:t>expression</a:t>
            </a:r>
            <a:r>
              <a:rPr lang="nb-NO" dirty="0"/>
              <a:t> or </a:t>
            </a:r>
            <a:r>
              <a:rPr lang="nb-NO" dirty="0" err="1"/>
              <a:t>puming</a:t>
            </a:r>
            <a:endParaRPr lang="nb-NO" dirty="0"/>
          </a:p>
          <a:p>
            <a:pPr lvl="2"/>
            <a:r>
              <a:rPr lang="nb-NO" dirty="0"/>
              <a:t>Cup </a:t>
            </a:r>
            <a:r>
              <a:rPr lang="nb-NO" dirty="0" err="1"/>
              <a:t>feeding</a:t>
            </a:r>
            <a:r>
              <a:rPr lang="nb-NO" dirty="0"/>
              <a:t> </a:t>
            </a:r>
          </a:p>
          <a:p>
            <a:pPr lvl="1"/>
            <a:r>
              <a:rPr lang="nb-NO" dirty="0" err="1"/>
              <a:t>Stimulate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baby to </a:t>
            </a:r>
            <a:r>
              <a:rPr lang="nb-NO" dirty="0" err="1"/>
              <a:t>wake</a:t>
            </a:r>
            <a:r>
              <a:rPr lang="nb-NO" dirty="0"/>
              <a:t> up </a:t>
            </a:r>
          </a:p>
          <a:p>
            <a:pPr lvl="2"/>
            <a:r>
              <a:rPr lang="nb-NO" dirty="0"/>
              <a:t>SKIN TO SKIN CARE –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stimulate</a:t>
            </a:r>
            <a:r>
              <a:rPr lang="nb-NO" dirty="0"/>
              <a:t> to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attachment</a:t>
            </a:r>
            <a:endParaRPr lang="nb-NO" dirty="0"/>
          </a:p>
        </p:txBody>
      </p:sp>
      <p:pic>
        <p:nvPicPr>
          <p:cNvPr id="4" name="Picture 2" descr="P:\Bilder-ammesituasjon\Breast_atlas\chapter\kap_19_div\1916h.JPG">
            <a:extLst>
              <a:ext uri="{FF2B5EF4-FFF2-40B4-BE49-F238E27FC236}">
                <a16:creationId xmlns:a16="http://schemas.microsoft.com/office/drawing/2014/main" id="{6B9A59F8-9F35-4AF2-871E-695335EFE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2" r="21758"/>
          <a:stretch/>
        </p:blipFill>
        <p:spPr bwMode="auto">
          <a:xfrm>
            <a:off x="419391" y="976164"/>
            <a:ext cx="3732393" cy="49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12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7608A-D33C-42B1-8147-443464B1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21840"/>
            <a:ext cx="8496944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 feeding instead of bottle feeding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C00BFB-3E62-4123-AAE0-A4C5B7DA1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3140968"/>
            <a:ext cx="8496944" cy="187220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If expressed breast milk or other feeds are medically indicated for preterm infants, feeding methods such as cups or spoons are preferable to feeding bottles and teats </a:t>
            </a:r>
            <a:r>
              <a:rPr lang="nb-NO"/>
              <a:t>(</a:t>
            </a:r>
            <a:r>
              <a:rPr lang="nb-NO" i="1"/>
              <a:t>recommended, moderate-quality evidence</a:t>
            </a:r>
            <a:r>
              <a:rPr lang="nb-NO"/>
              <a:t>)</a:t>
            </a:r>
          </a:p>
          <a:p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1703512" y="566124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World Health Organization. (2017). Guideline: protecting, promoting and supporting breastfeeding in facilities providing maternity and newborn services s.20).</a:t>
            </a:r>
          </a:p>
        </p:txBody>
      </p:sp>
      <p:sp>
        <p:nvSpPr>
          <p:cNvPr id="6" name="Rektangel 5"/>
          <p:cNvSpPr/>
          <p:nvPr/>
        </p:nvSpPr>
        <p:spPr>
          <a:xfrm>
            <a:off x="3417191" y="1700808"/>
            <a:ext cx="5209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nb-NO" sz="4000" b="1"/>
              <a:t>WHO Recommendation</a:t>
            </a:r>
            <a:endParaRPr lang="nb-NO" sz="4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23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5328" r="23368" b="5627"/>
          <a:stretch/>
        </p:blipFill>
        <p:spPr bwMode="auto">
          <a:xfrm>
            <a:off x="2908250" y="44625"/>
            <a:ext cx="6068070" cy="621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338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496944" cy="1143000"/>
          </a:xfrm>
        </p:spPr>
        <p:txBody>
          <a:bodyPr/>
          <a:lstStyle/>
          <a:p>
            <a:pPr algn="ctr"/>
            <a:r>
              <a:rPr lang="nb-NO" kern="1200"/>
              <a:t>BFHI 2017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Feeding preterm infants who were unable to breastfeed </a:t>
            </a:r>
            <a:r>
              <a:rPr lang="en-US" u="sng"/>
              <a:t>by cup rather than bottle</a:t>
            </a:r>
            <a:r>
              <a:rPr lang="en-US"/>
              <a:t> probably </a:t>
            </a:r>
          </a:p>
          <a:p>
            <a:pPr>
              <a:buFontTx/>
              <a:buChar char="-"/>
            </a:pPr>
            <a:r>
              <a:rPr lang="en-US"/>
              <a:t>improved exclusive breastfeeding at discharge, </a:t>
            </a:r>
          </a:p>
          <a:p>
            <a:pPr>
              <a:buFontTx/>
              <a:buChar char="-"/>
            </a:pPr>
            <a:r>
              <a:rPr lang="nb-NO"/>
              <a:t>may improve </a:t>
            </a:r>
            <a:r>
              <a:rPr lang="en-US"/>
              <a:t>any breastfeeding at discharge, </a:t>
            </a:r>
          </a:p>
          <a:p>
            <a:pPr>
              <a:buFontTx/>
              <a:buChar char="-"/>
            </a:pPr>
            <a:r>
              <a:rPr lang="en-US"/>
              <a:t>probably improves any breastfeeding at 3 months </a:t>
            </a:r>
          </a:p>
          <a:p>
            <a:pPr>
              <a:buFontTx/>
              <a:buChar char="-"/>
            </a:pPr>
            <a:r>
              <a:rPr lang="nb-NO"/>
              <a:t>probably improves a</a:t>
            </a:r>
            <a:r>
              <a:rPr lang="en-US"/>
              <a:t>ny breastfeeding at 6 months</a:t>
            </a:r>
          </a:p>
          <a:p>
            <a:pPr>
              <a:buFontTx/>
              <a:buChar char="-"/>
            </a:pPr>
            <a:endParaRPr lang="en-US"/>
          </a:p>
          <a:p>
            <a:pPr marL="0" indent="0">
              <a:buNone/>
            </a:pPr>
            <a:r>
              <a:rPr lang="en-US" sz="1400"/>
              <a:t>World Health Organization. (2017). Guideline: protecting, promoting and supporting breastfeeding in facilities providing maternity and newborn services s.20).</a:t>
            </a:r>
          </a:p>
          <a:p>
            <a:pPr>
              <a:buFontTx/>
              <a:buChar char="-"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2795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47528" y="2204864"/>
            <a:ext cx="8496944" cy="31683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333333"/>
                </a:solidFill>
                <a:latin typeface="Helvetica" panose="020B0604020202020204" pitchFamily="34" charset="0"/>
              </a:rPr>
              <a:t>Mothers should be supported to recognize their infants’ cues for feeding, closeness and comfort, and enabled to respond accordingly to these cues with a variety of options, during their stay at the facility providing maternity and newborn services (recommended, high-quality evidence).</a:t>
            </a:r>
          </a:p>
          <a:p>
            <a:pPr marL="0" indent="0">
              <a:buNone/>
            </a:pPr>
            <a:endParaRPr lang="nb-NO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800"/>
              <a:t>World Health Organization. (2017). Guideline: protecting, promoting and supporting breastfeeding in facilities providing maternity and newborn services s.20).</a:t>
            </a:r>
          </a:p>
        </p:txBody>
      </p:sp>
      <p:sp>
        <p:nvSpPr>
          <p:cNvPr id="4" name="Rektangel 3"/>
          <p:cNvSpPr/>
          <p:nvPr/>
        </p:nvSpPr>
        <p:spPr>
          <a:xfrm>
            <a:off x="1703512" y="44937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nb-NO" sz="4000" b="1"/>
              <a:t>WHO Recommendation</a:t>
            </a:r>
            <a:br>
              <a:rPr lang="nb-NO" sz="6000" b="1"/>
            </a:br>
            <a:r>
              <a:rPr lang="en-US" sz="3200">
                <a:solidFill>
                  <a:schemeClr val="tx2"/>
                </a:solidFill>
              </a:rPr>
              <a:t>on feeding practices and additional </a:t>
            </a:r>
            <a:r>
              <a:rPr lang="nb-NO" sz="3200">
                <a:solidFill>
                  <a:schemeClr val="tx2"/>
                </a:solidFill>
              </a:rPr>
              <a:t>needs of infants</a:t>
            </a:r>
          </a:p>
        </p:txBody>
      </p:sp>
    </p:spTree>
    <p:extLst>
      <p:ext uri="{BB962C8B-B14F-4D97-AF65-F5344CB8AC3E}">
        <p14:creationId xmlns:p14="http://schemas.microsoft.com/office/powerpoint/2010/main" val="16647084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5506" r="24100" b="6784"/>
          <a:stretch/>
        </p:blipFill>
        <p:spPr bwMode="auto">
          <a:xfrm>
            <a:off x="3287688" y="116632"/>
            <a:ext cx="5987654" cy="606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9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036496" cy="792088"/>
          </a:xfrm>
        </p:spPr>
        <p:txBody>
          <a:bodyPr/>
          <a:lstStyle/>
          <a:p>
            <a:pPr algn="ctr"/>
            <a:br>
              <a:rPr lang="nb-NO" sz="3600"/>
            </a:br>
            <a:r>
              <a:rPr lang="nb-NO" sz="3600" kern="1200"/>
              <a:t>Responsiveness to the prematures babies cues</a:t>
            </a:r>
            <a:br>
              <a:rPr lang="nb-NO" sz="3600" kern="1200"/>
            </a:br>
            <a:r>
              <a:rPr lang="nb-NO" sz="3600" kern="1200"/>
              <a:t>also aplies to health personell</a:t>
            </a:r>
            <a:br>
              <a:rPr lang="nb-NO" sz="3200"/>
            </a:br>
            <a:r>
              <a:rPr lang="nb-NO" sz="3200"/>
              <a:t>	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4840" y="1844824"/>
            <a:ext cx="4270084" cy="4536504"/>
          </a:xfrm>
          <a:ln>
            <a:solidFill>
              <a:schemeClr val="tx1"/>
            </a:solidFill>
          </a:ln>
        </p:spPr>
        <p:txBody>
          <a:bodyPr/>
          <a:lstStyle/>
          <a:p>
            <a:pPr lvl="1"/>
            <a:r>
              <a:rPr lang="nb-NO" sz="2000"/>
              <a:t>Change in state of alertness</a:t>
            </a:r>
          </a:p>
          <a:p>
            <a:pPr lvl="1"/>
            <a:r>
              <a:rPr lang="nb-NO" sz="2000"/>
              <a:t>Sleepy/sleeping</a:t>
            </a:r>
          </a:p>
          <a:p>
            <a:pPr lvl="1"/>
            <a:r>
              <a:rPr lang="nb-NO" sz="2000"/>
              <a:t>Change in </a:t>
            </a:r>
          </a:p>
          <a:p>
            <a:pPr lvl="2"/>
            <a:r>
              <a:rPr lang="nb-NO" sz="1800"/>
              <a:t>postural control/tone/patterns</a:t>
            </a:r>
          </a:p>
          <a:p>
            <a:pPr lvl="1"/>
            <a:r>
              <a:rPr lang="nb-NO" sz="2000"/>
              <a:t>Change in cardiorespiratory behavior</a:t>
            </a:r>
          </a:p>
          <a:p>
            <a:pPr lvl="2"/>
            <a:r>
              <a:rPr lang="nb-NO" sz="1800"/>
              <a:t>Coughing, Chocing, Turning blue</a:t>
            </a:r>
          </a:p>
          <a:p>
            <a:pPr lvl="1"/>
            <a:r>
              <a:rPr lang="nb-NO" sz="2000" b="1"/>
              <a:t>Signaling for stop feeding</a:t>
            </a:r>
          </a:p>
          <a:p>
            <a:pPr lvl="2"/>
            <a:r>
              <a:rPr lang="nb-NO" sz="1800"/>
              <a:t>Strech out hands</a:t>
            </a:r>
          </a:p>
          <a:p>
            <a:pPr lvl="2"/>
            <a:r>
              <a:rPr lang="nb-NO" sz="1800"/>
              <a:t>Not laping/licking milk</a:t>
            </a:r>
          </a:p>
          <a:p>
            <a:pPr lvl="2"/>
            <a:r>
              <a:rPr lang="nb-NO" sz="1800"/>
              <a:t>Turn head away</a:t>
            </a:r>
          </a:p>
          <a:p>
            <a:pPr lvl="2"/>
            <a:r>
              <a:rPr lang="nb-NO" sz="1800"/>
              <a:t>Close eyes</a:t>
            </a:r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 bwMode="auto">
          <a:xfrm>
            <a:off x="1580757" y="1844824"/>
            <a:ext cx="4608512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nb-NO" sz="2000" kern="0"/>
              <a:t>Awake (eyes open, looking around) </a:t>
            </a:r>
          </a:p>
          <a:p>
            <a:pPr lvl="1"/>
            <a:r>
              <a:rPr lang="nb-NO" sz="2000" kern="0"/>
              <a:t>Alert </a:t>
            </a:r>
          </a:p>
          <a:p>
            <a:pPr lvl="1"/>
            <a:r>
              <a:rPr lang="nb-NO" sz="2000" kern="0"/>
              <a:t>Moving mouth and toung</a:t>
            </a:r>
          </a:p>
          <a:p>
            <a:pPr lvl="1"/>
            <a:r>
              <a:rPr lang="nb-NO" sz="2000" kern="0"/>
              <a:t>Postural </a:t>
            </a:r>
          </a:p>
          <a:p>
            <a:pPr lvl="2"/>
            <a:r>
              <a:rPr lang="nb-NO" sz="1800" kern="0"/>
              <a:t>control</a:t>
            </a:r>
          </a:p>
          <a:p>
            <a:pPr lvl="2"/>
            <a:r>
              <a:rPr lang="nb-NO" sz="1800" kern="0"/>
              <a:t>tone</a:t>
            </a:r>
          </a:p>
          <a:p>
            <a:pPr lvl="1"/>
            <a:r>
              <a:rPr lang="nb-NO" sz="2000" kern="0"/>
              <a:t>Movement patterns</a:t>
            </a:r>
          </a:p>
          <a:p>
            <a:pPr lvl="1"/>
            <a:r>
              <a:rPr lang="nb-NO" sz="2000" kern="0"/>
              <a:t>Cardiorespiratory stabile</a:t>
            </a:r>
          </a:p>
          <a:p>
            <a:pPr lvl="1"/>
            <a:r>
              <a:rPr lang="nb-NO" sz="2000" kern="0"/>
              <a:t>Active </a:t>
            </a:r>
            <a:r>
              <a:rPr lang="nb-NO" sz="2000"/>
              <a:t>laping/</a:t>
            </a:r>
            <a:r>
              <a:rPr lang="nb-NO" sz="2000" kern="0"/>
              <a:t>licking when offereded the cup</a:t>
            </a:r>
          </a:p>
          <a:p>
            <a:pPr lvl="1"/>
            <a:endParaRPr lang="nb-NO" kern="0"/>
          </a:p>
        </p:txBody>
      </p:sp>
      <p:sp>
        <p:nvSpPr>
          <p:cNvPr id="5" name="Rektangel 4"/>
          <p:cNvSpPr/>
          <p:nvPr/>
        </p:nvSpPr>
        <p:spPr>
          <a:xfrm>
            <a:off x="1981534" y="1372706"/>
            <a:ext cx="3826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/>
              <a:t>Premature babies cues for feeding</a:t>
            </a:r>
          </a:p>
        </p:txBody>
      </p:sp>
      <p:sp>
        <p:nvSpPr>
          <p:cNvPr id="6" name="Rektangel 5"/>
          <p:cNvSpPr/>
          <p:nvPr/>
        </p:nvSpPr>
        <p:spPr>
          <a:xfrm>
            <a:off x="6441613" y="1372706"/>
            <a:ext cx="4196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/>
              <a:t>Premature babies cues when not able</a:t>
            </a:r>
          </a:p>
        </p:txBody>
      </p:sp>
    </p:spTree>
    <p:extLst>
      <p:ext uri="{BB962C8B-B14F-4D97-AF65-F5344CB8AC3E}">
        <p14:creationId xmlns:p14="http://schemas.microsoft.com/office/powerpoint/2010/main" val="1117110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31504" y="404664"/>
            <a:ext cx="8856984" cy="1143000"/>
          </a:xfrm>
        </p:spPr>
        <p:txBody>
          <a:bodyPr/>
          <a:lstStyle/>
          <a:p>
            <a:pPr algn="ctr"/>
            <a:r>
              <a:rPr lang="nb-NO" kern="1200"/>
              <a:t>Support of breastfeeding for mothers with premature babies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47528" y="3212976"/>
            <a:ext cx="8496944" cy="216024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Mothers of infants admitted to the neonatal intensive care unit should be sensitively supported to enable them to have skin-to-skin contact with their infants, recognize their infants’ behaviour cues, and effectively express breast milk soon after birth. </a:t>
            </a:r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1919536" y="5661248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+mn-lt"/>
              </a:rPr>
              <a:t>World Health Organization. (2017). Guideline: protecting, promoting and supporting breastfeeding in facilities providing maternity and newborn services (p.</a:t>
            </a:r>
            <a:r>
              <a:rPr lang="nb-NO" sz="1400">
                <a:latin typeface="+mn-lt"/>
              </a:rPr>
              <a:t>xi</a:t>
            </a:r>
            <a:r>
              <a:rPr lang="en-US" sz="1400">
                <a:latin typeface="+mn-lt"/>
              </a:rPr>
              <a:t>).</a:t>
            </a:r>
          </a:p>
        </p:txBody>
      </p:sp>
      <p:sp>
        <p:nvSpPr>
          <p:cNvPr id="5" name="Rektangel 4"/>
          <p:cNvSpPr/>
          <p:nvPr/>
        </p:nvSpPr>
        <p:spPr>
          <a:xfrm>
            <a:off x="3359696" y="2054751"/>
            <a:ext cx="5209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000" b="1"/>
              <a:t>WHO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2935336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 txBox="1">
            <a:spLocks noGrp="1" noChangeArrowheads="1"/>
          </p:cNvSpPr>
          <p:nvPr/>
        </p:nvSpPr>
        <p:spPr bwMode="auto">
          <a:xfrm>
            <a:off x="3863753" y="6210300"/>
            <a:ext cx="561662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nb-NO" sz="1200" dirty="0">
                <a:latin typeface="Arial" pitchFamily="34" charset="0"/>
              </a:rPr>
              <a:t>Solveig T. Holmsen, Tine Greve, www.ammesenteret.no</a:t>
            </a:r>
          </a:p>
        </p:txBody>
      </p:sp>
      <p:graphicFrame>
        <p:nvGraphicFramePr>
          <p:cNvPr id="16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05457441"/>
              </p:ext>
            </p:extLst>
          </p:nvPr>
        </p:nvGraphicFramePr>
        <p:xfrm>
          <a:off x="4931616" y="1772816"/>
          <a:ext cx="5523716" cy="4437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892" name="Rectangle 3"/>
          <p:cNvSpPr>
            <a:spLocks noChangeArrowheads="1"/>
          </p:cNvSpPr>
          <p:nvPr/>
        </p:nvSpPr>
        <p:spPr bwMode="auto">
          <a:xfrm rot="2395489">
            <a:off x="6459675" y="4370159"/>
            <a:ext cx="647821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b-NO" sz="1600" b="1" dirty="0" err="1"/>
              <a:t>Cow</a:t>
            </a:r>
            <a:endParaRPr lang="nb-NO" sz="1600" b="1" dirty="0"/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 rot="2679939">
            <a:off x="7540288" y="2601847"/>
            <a:ext cx="1162050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b-NO" sz="1600" b="1" dirty="0"/>
              <a:t>Hare</a:t>
            </a:r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 rot="2833610">
            <a:off x="8614570" y="5017295"/>
            <a:ext cx="13065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nb-NO" sz="1200" b="1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 rot="2833610">
            <a:off x="5772831" y="4589089"/>
            <a:ext cx="1306512" cy="2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nb-NO" sz="1600" b="1" dirty="0"/>
              <a:t>Human</a:t>
            </a:r>
          </a:p>
        </p:txBody>
      </p:sp>
      <p:pic>
        <p:nvPicPr>
          <p:cNvPr id="37896" name="Picture 7" descr="breastfeeding-in-pubil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8372" y="1412777"/>
            <a:ext cx="18732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9" descr="giant%20rabbit%202%20laying%20down"/>
          <p:cNvPicPr>
            <a:picLocks noChangeAspect="1" noChangeArrowheads="1"/>
          </p:cNvPicPr>
          <p:nvPr/>
        </p:nvPicPr>
        <p:blipFill>
          <a:blip r:embed="rId5" cstate="print"/>
          <a:srcRect b="6100"/>
          <a:stretch>
            <a:fillRect/>
          </a:stretch>
        </p:blipFill>
        <p:spPr bwMode="auto">
          <a:xfrm>
            <a:off x="1631950" y="2801170"/>
            <a:ext cx="2520950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0" descr="whale-seaworld-orcaandca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3634" y="5123589"/>
            <a:ext cx="1971871" cy="114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Rectangle 14"/>
          <p:cNvSpPr>
            <a:spLocks noChangeArrowheads="1"/>
          </p:cNvSpPr>
          <p:nvPr/>
        </p:nvSpPr>
        <p:spPr bwMode="auto">
          <a:xfrm rot="2839669">
            <a:off x="8523722" y="2348333"/>
            <a:ext cx="734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nb-NO" sz="1600" b="1" dirty="0" err="1"/>
              <a:t>Whale</a:t>
            </a:r>
            <a:endParaRPr lang="nb-NO" sz="1600" b="1" dirty="0"/>
          </a:p>
        </p:txBody>
      </p:sp>
      <p:sp>
        <p:nvSpPr>
          <p:cNvPr id="37901" name="Text Box 16"/>
          <p:cNvSpPr txBox="1">
            <a:spLocks noChangeArrowheads="1"/>
          </p:cNvSpPr>
          <p:nvPr/>
        </p:nvSpPr>
        <p:spPr bwMode="auto">
          <a:xfrm>
            <a:off x="502050" y="47273"/>
            <a:ext cx="1077852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Human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milk</a:t>
            </a:r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contains</a:t>
            </a:r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all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nutrients</a:t>
            </a:r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fullterm baby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needs</a:t>
            </a:r>
            <a:r>
              <a:rPr lang="nb-NO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for optimal </a:t>
            </a:r>
            <a:r>
              <a:rPr lang="nb-NO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growth</a:t>
            </a:r>
            <a:endParaRPr lang="nb-NO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r" eaLnBrk="1" hangingPunct="1"/>
            <a:r>
              <a:rPr lang="nb-NO" sz="1600" b="1" dirty="0" err="1"/>
              <a:t>Except</a:t>
            </a:r>
            <a:r>
              <a:rPr lang="nb-NO" sz="1600" b="1" dirty="0"/>
              <a:t> vitamin D in areas </a:t>
            </a:r>
            <a:r>
              <a:rPr lang="nb-NO" sz="1600" b="1" dirty="0" err="1"/>
              <a:t>of</a:t>
            </a:r>
            <a:r>
              <a:rPr lang="nb-NO" sz="1600" b="1" dirty="0"/>
              <a:t> </a:t>
            </a:r>
            <a:r>
              <a:rPr lang="nb-NO" sz="1600" b="1" dirty="0" err="1"/>
              <a:t>low</a:t>
            </a:r>
            <a:r>
              <a:rPr lang="nb-NO" sz="1600" b="1" dirty="0"/>
              <a:t> </a:t>
            </a:r>
            <a:r>
              <a:rPr lang="nb-NO" sz="1600" b="1" dirty="0" err="1"/>
              <a:t>sunexposure</a:t>
            </a:r>
            <a:endParaRPr lang="nb-NO" sz="1600" b="1" dirty="0"/>
          </a:p>
          <a:p>
            <a:pPr algn="r" eaLnBrk="1" hangingPunct="1"/>
            <a:endParaRPr lang="nb-NO" sz="1600" b="1" dirty="0"/>
          </a:p>
          <a:p>
            <a:pPr algn="r" eaLnBrk="1" hangingPunct="1"/>
            <a:endParaRPr lang="nb-NO" b="1" dirty="0"/>
          </a:p>
        </p:txBody>
      </p:sp>
      <p:sp>
        <p:nvSpPr>
          <p:cNvPr id="37902" name="Text Box 18"/>
          <p:cNvSpPr txBox="1">
            <a:spLocks noChangeArrowheads="1"/>
          </p:cNvSpPr>
          <p:nvPr/>
        </p:nvSpPr>
        <p:spPr bwMode="auto">
          <a:xfrm>
            <a:off x="9183088" y="3932613"/>
            <a:ext cx="1233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nb-NO" sz="1200" dirty="0">
                <a:latin typeface="Arial" pitchFamily="34" charset="0"/>
              </a:rPr>
              <a:t>Grams pr. ml.</a:t>
            </a:r>
          </a:p>
        </p:txBody>
      </p:sp>
      <p:pic>
        <p:nvPicPr>
          <p:cNvPr id="15" name="Picture 8" descr="win07_calf_feeding">
            <a:extLst>
              <a:ext uri="{FF2B5EF4-FFF2-40B4-BE49-F238E27FC236}">
                <a16:creationId xmlns:a16="http://schemas.microsoft.com/office/drawing/2014/main" id="{7DC8B1B7-5B95-4B46-9BEF-095EEAF3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8535" y="4005064"/>
            <a:ext cx="15843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2643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7100" r="23903" b="5850"/>
          <a:stretch/>
        </p:blipFill>
        <p:spPr bwMode="auto">
          <a:xfrm>
            <a:off x="3071664" y="88760"/>
            <a:ext cx="6048672" cy="607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95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Roger Mathisen\2018-Vietnam\Faglig\Powerpoint\Issue 3 Neo-Cupfeeding\Bilder Drammen\IMG_3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1598"/>
            <a:ext cx="4104456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:\Roger Mathisen\2018-Vietnam\Faglig\Powerpoint\Issue 3 Neo-Cupfeeding\Bilder Drammen\IMG_3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6" y="41598"/>
            <a:ext cx="4104455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24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8496944" cy="782960"/>
          </a:xfrm>
        </p:spPr>
        <p:txBody>
          <a:bodyPr/>
          <a:lstStyle/>
          <a:p>
            <a:r>
              <a:rPr lang="nb-NO"/>
              <a:t>Skin-to-skin for premature babies </a:t>
            </a:r>
          </a:p>
        </p:txBody>
      </p:sp>
      <p:pic>
        <p:nvPicPr>
          <p:cNvPr id="4098" name="Picture 2" descr="P:\Roger Mathisen\2018-Vietnam\Faglig\Powerpoint\Issue 3 Neo-Cupfeeding\Bilder Drammen\IMG_7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80729"/>
            <a:ext cx="345638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:\Roger Mathisen\2018-Vietnam\Faglig\Powerpoint\Issue 3 Neo-Cupfeeding\Bilder Drammen\Kopi av IMG_1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980729"/>
            <a:ext cx="345638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10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Roger Mathisen\2018-Vietnam\Faglig\Powerpoint\Issue 3 Neo-Cupfeeding\Bilder Drammen\IMG_194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2746" y="1011796"/>
            <a:ext cx="6009184" cy="45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84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Roger Mathisen\2018-Vietnam\Faglig\Powerpoint\Issue 3 Neo-Cupfeeding\Bilder Drammen\oda nyfødt 1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96" y="332657"/>
            <a:ext cx="8677395" cy="57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19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413792"/>
            <a:ext cx="8496944" cy="1143000"/>
          </a:xfrm>
        </p:spPr>
        <p:txBody>
          <a:bodyPr/>
          <a:lstStyle/>
          <a:p>
            <a:pPr algn="ctr"/>
            <a:r>
              <a:rPr lang="nb-NO" kern="1200" dirty="0" err="1"/>
              <a:t>Responsiveness</a:t>
            </a:r>
            <a:r>
              <a:rPr lang="nb-NO" kern="1200" dirty="0"/>
              <a:t> to </a:t>
            </a:r>
            <a:r>
              <a:rPr lang="nb-NO" kern="1200" dirty="0" err="1"/>
              <a:t>the</a:t>
            </a:r>
            <a:r>
              <a:rPr lang="nb-NO" kern="1200" dirty="0"/>
              <a:t> </a:t>
            </a:r>
            <a:r>
              <a:rPr lang="nb-NO" kern="1200" dirty="0" err="1"/>
              <a:t>babies</a:t>
            </a:r>
            <a:r>
              <a:rPr lang="nb-NO" kern="1200" dirty="0"/>
              <a:t> </a:t>
            </a:r>
            <a:r>
              <a:rPr lang="nb-NO" kern="1200" dirty="0" err="1"/>
              <a:t>cues</a:t>
            </a:r>
            <a:r>
              <a:rPr lang="nb-NO" kern="1200" dirty="0"/>
              <a:t> for </a:t>
            </a:r>
            <a:r>
              <a:rPr lang="nb-NO" kern="1200" dirty="0" err="1"/>
              <a:t>readyness</a:t>
            </a:r>
            <a:r>
              <a:rPr lang="nb-NO" kern="1200" dirty="0"/>
              <a:t> for </a:t>
            </a:r>
            <a:r>
              <a:rPr lang="nb-NO" kern="1200" dirty="0" err="1"/>
              <a:t>feeding</a:t>
            </a:r>
            <a:r>
              <a:rPr lang="nb-NO" kern="1200" dirty="0"/>
              <a:t>: </a:t>
            </a:r>
            <a:br>
              <a:rPr lang="nb-NO" dirty="0"/>
            </a:br>
            <a:r>
              <a:rPr lang="nb-NO" dirty="0"/>
              <a:t>	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63352" y="1700808"/>
            <a:ext cx="8496944" cy="4395192"/>
          </a:xfrm>
        </p:spPr>
        <p:txBody>
          <a:bodyPr/>
          <a:lstStyle/>
          <a:p>
            <a:pPr lvl="1"/>
            <a:r>
              <a:rPr lang="nb-NO" dirty="0" err="1"/>
              <a:t>Awake</a:t>
            </a:r>
            <a:r>
              <a:rPr lang="nb-NO" dirty="0"/>
              <a:t> (</a:t>
            </a:r>
            <a:r>
              <a:rPr lang="nb-NO" dirty="0" err="1"/>
              <a:t>eyes</a:t>
            </a:r>
            <a:r>
              <a:rPr lang="nb-NO" dirty="0"/>
              <a:t> </a:t>
            </a:r>
            <a:r>
              <a:rPr lang="nb-NO" dirty="0" err="1"/>
              <a:t>open</a:t>
            </a:r>
            <a:r>
              <a:rPr lang="nb-NO" dirty="0"/>
              <a:t>, </a:t>
            </a:r>
            <a:r>
              <a:rPr lang="nb-NO" dirty="0" err="1"/>
              <a:t>looking</a:t>
            </a:r>
            <a:r>
              <a:rPr lang="nb-NO" dirty="0"/>
              <a:t> </a:t>
            </a:r>
            <a:r>
              <a:rPr lang="nb-NO" dirty="0" err="1"/>
              <a:t>around</a:t>
            </a:r>
            <a:r>
              <a:rPr lang="nb-NO" dirty="0"/>
              <a:t>) </a:t>
            </a:r>
          </a:p>
          <a:p>
            <a:pPr lvl="1"/>
            <a:r>
              <a:rPr lang="nb-NO" dirty="0"/>
              <a:t>Alert </a:t>
            </a:r>
          </a:p>
          <a:p>
            <a:pPr lvl="1"/>
            <a:r>
              <a:rPr lang="nb-NO" dirty="0" err="1"/>
              <a:t>Moving</a:t>
            </a:r>
            <a:r>
              <a:rPr lang="nb-NO" dirty="0"/>
              <a:t> </a:t>
            </a:r>
            <a:r>
              <a:rPr lang="nb-NO" dirty="0" err="1"/>
              <a:t>mouth</a:t>
            </a:r>
            <a:r>
              <a:rPr lang="nb-NO" dirty="0"/>
              <a:t> and </a:t>
            </a:r>
            <a:r>
              <a:rPr lang="nb-NO" dirty="0" err="1"/>
              <a:t>toung</a:t>
            </a:r>
            <a:endParaRPr lang="nb-NO" dirty="0"/>
          </a:p>
          <a:p>
            <a:pPr lvl="1"/>
            <a:r>
              <a:rPr lang="nb-NO" dirty="0" err="1"/>
              <a:t>Postural</a:t>
            </a:r>
            <a:r>
              <a:rPr lang="nb-NO" dirty="0"/>
              <a:t> </a:t>
            </a:r>
          </a:p>
          <a:p>
            <a:pPr lvl="2"/>
            <a:r>
              <a:rPr lang="nb-NO" dirty="0" err="1"/>
              <a:t>control</a:t>
            </a:r>
            <a:endParaRPr lang="nb-NO" dirty="0"/>
          </a:p>
          <a:p>
            <a:pPr lvl="2"/>
            <a:r>
              <a:rPr lang="nb-NO" dirty="0"/>
              <a:t>tone</a:t>
            </a:r>
          </a:p>
          <a:p>
            <a:pPr lvl="1"/>
            <a:r>
              <a:rPr lang="nb-NO" dirty="0" err="1"/>
              <a:t>Movement</a:t>
            </a:r>
            <a:r>
              <a:rPr lang="nb-NO" dirty="0"/>
              <a:t> </a:t>
            </a:r>
            <a:r>
              <a:rPr lang="nb-NO" dirty="0" err="1"/>
              <a:t>patterns</a:t>
            </a:r>
            <a:endParaRPr lang="nb-NO" dirty="0"/>
          </a:p>
          <a:p>
            <a:pPr lvl="1"/>
            <a:r>
              <a:rPr lang="nb-NO" dirty="0" err="1"/>
              <a:t>Cardiorespiratory</a:t>
            </a:r>
            <a:r>
              <a:rPr lang="nb-NO" dirty="0"/>
              <a:t> stabile</a:t>
            </a:r>
          </a:p>
          <a:p>
            <a:pPr lvl="1"/>
            <a:r>
              <a:rPr lang="nb-NO" dirty="0"/>
              <a:t>Active </a:t>
            </a:r>
            <a:r>
              <a:rPr lang="nb-NO" dirty="0" err="1"/>
              <a:t>laping</a:t>
            </a:r>
            <a:r>
              <a:rPr lang="nb-NO" dirty="0"/>
              <a:t>/</a:t>
            </a:r>
            <a:r>
              <a:rPr lang="nb-NO" dirty="0" err="1"/>
              <a:t>licking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offereded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cup</a:t>
            </a:r>
          </a:p>
          <a:p>
            <a:pPr lvl="1"/>
            <a:endParaRPr lang="nb-NO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4678" r="1737" b="6557"/>
          <a:stretch/>
        </p:blipFill>
        <p:spPr bwMode="auto">
          <a:xfrm>
            <a:off x="6888088" y="2322004"/>
            <a:ext cx="48172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48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11809312" cy="864096"/>
          </a:xfrm>
        </p:spPr>
        <p:txBody>
          <a:bodyPr/>
          <a:lstStyle/>
          <a:p>
            <a:pPr algn="ctr"/>
            <a:br>
              <a:rPr lang="nb-NO" kern="1200" dirty="0"/>
            </a:br>
            <a:br>
              <a:rPr lang="nb-NO" kern="1200" dirty="0"/>
            </a:br>
            <a:r>
              <a:rPr lang="nb-NO" kern="1200" dirty="0" err="1"/>
              <a:t>Responsiveness</a:t>
            </a:r>
            <a:r>
              <a:rPr lang="nb-NO" kern="1200" dirty="0"/>
              <a:t> to </a:t>
            </a:r>
            <a:r>
              <a:rPr lang="nb-NO" kern="1200" dirty="0" err="1"/>
              <a:t>the</a:t>
            </a:r>
            <a:r>
              <a:rPr lang="nb-NO" kern="1200" dirty="0"/>
              <a:t> premature </a:t>
            </a:r>
            <a:r>
              <a:rPr lang="nb-NO" kern="1200" dirty="0" err="1"/>
              <a:t>baby’s</a:t>
            </a:r>
            <a:r>
              <a:rPr lang="nb-NO" kern="1200" dirty="0"/>
              <a:t> </a:t>
            </a:r>
            <a:r>
              <a:rPr lang="nb-NO" kern="1200" dirty="0" err="1"/>
              <a:t>cues</a:t>
            </a:r>
            <a:r>
              <a:rPr lang="nb-NO" kern="1200" dirty="0"/>
              <a:t> </a:t>
            </a:r>
            <a:r>
              <a:rPr lang="nb-NO" kern="1200" dirty="0" err="1"/>
              <a:t>when</a:t>
            </a:r>
            <a:r>
              <a:rPr lang="nb-NO" kern="1200" dirty="0"/>
              <a:t> </a:t>
            </a:r>
            <a:r>
              <a:rPr lang="nb-NO" kern="1200" dirty="0" err="1"/>
              <a:t>hungry</a:t>
            </a:r>
            <a:r>
              <a:rPr lang="nb-NO" kern="1200" dirty="0"/>
              <a:t>, full or not </a:t>
            </a:r>
            <a:r>
              <a:rPr lang="nb-NO" kern="1200" dirty="0" err="1"/>
              <a:t>able</a:t>
            </a:r>
            <a:r>
              <a:rPr lang="nb-NO" kern="1200" dirty="0"/>
              <a:t> to </a:t>
            </a:r>
            <a:r>
              <a:rPr lang="nb-NO" kern="1200" dirty="0" err="1"/>
              <a:t>eat</a:t>
            </a:r>
            <a:r>
              <a:rPr lang="nb-NO" kern="1200" dirty="0"/>
              <a:t> more due to </a:t>
            </a:r>
            <a:r>
              <a:rPr lang="nb-NO" kern="1200" dirty="0" err="1"/>
              <a:t>maturety</a:t>
            </a:r>
            <a:br>
              <a:rPr lang="nb-NO" kern="1200" dirty="0"/>
            </a:br>
            <a:r>
              <a:rPr lang="nb-NO" dirty="0"/>
              <a:t>	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7368" y="2041375"/>
            <a:ext cx="4968552" cy="2265310"/>
          </a:xfrm>
          <a:ln>
            <a:solidFill>
              <a:schemeClr val="tx1"/>
            </a:solidFill>
          </a:ln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b-NO" dirty="0" err="1"/>
              <a:t>Change</a:t>
            </a:r>
            <a:r>
              <a:rPr lang="nb-NO" dirty="0"/>
              <a:t> in </a:t>
            </a:r>
          </a:p>
          <a:p>
            <a:pPr lvl="1"/>
            <a:r>
              <a:rPr lang="nb-NO" dirty="0" err="1"/>
              <a:t>state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alertness</a:t>
            </a:r>
            <a:endParaRPr lang="nb-NO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nb-NO" dirty="0" err="1"/>
              <a:t>postural</a:t>
            </a:r>
            <a:r>
              <a:rPr lang="nb-NO" dirty="0"/>
              <a:t> </a:t>
            </a:r>
            <a:r>
              <a:rPr lang="nb-NO" dirty="0" err="1"/>
              <a:t>control</a:t>
            </a:r>
            <a:r>
              <a:rPr lang="nb-NO" dirty="0"/>
              <a:t>/tone/</a:t>
            </a:r>
            <a:r>
              <a:rPr lang="nb-NO" dirty="0" err="1"/>
              <a:t>patterns</a:t>
            </a:r>
            <a:endParaRPr lang="nb-NO" dirty="0"/>
          </a:p>
          <a:p>
            <a:pPr lvl="1"/>
            <a:r>
              <a:rPr lang="nb-NO" dirty="0" err="1"/>
              <a:t>cardiorespiratory</a:t>
            </a:r>
            <a:r>
              <a:rPr lang="nb-NO" dirty="0"/>
              <a:t> </a:t>
            </a:r>
            <a:r>
              <a:rPr lang="nb-NO" dirty="0" err="1"/>
              <a:t>behavior</a:t>
            </a:r>
            <a:endParaRPr lang="nb-NO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nb-NO" dirty="0" err="1"/>
              <a:t>Coughing</a:t>
            </a:r>
            <a:r>
              <a:rPr lang="nb-NO" dirty="0"/>
              <a:t>, </a:t>
            </a:r>
            <a:r>
              <a:rPr lang="nb-NO" dirty="0" err="1"/>
              <a:t>Chocing</a:t>
            </a:r>
            <a:r>
              <a:rPr lang="nb-NO" dirty="0"/>
              <a:t>, Turning </a:t>
            </a:r>
            <a:r>
              <a:rPr lang="nb-NO" dirty="0" err="1"/>
              <a:t>blue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2D894FA-CCBB-4539-BDE2-F9C0507CBCD2}"/>
              </a:ext>
            </a:extLst>
          </p:cNvPr>
          <p:cNvSpPr/>
          <p:nvPr/>
        </p:nvSpPr>
        <p:spPr>
          <a:xfrm>
            <a:off x="5946133" y="2056801"/>
            <a:ext cx="6096000" cy="22344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dirty="0" err="1">
                <a:latin typeface="+mn-lt"/>
              </a:rPr>
              <a:t>Signaling</a:t>
            </a:r>
            <a:r>
              <a:rPr lang="nb-NO" sz="2400" dirty="0">
                <a:latin typeface="+mn-lt"/>
              </a:rPr>
              <a:t> for stop </a:t>
            </a:r>
            <a:r>
              <a:rPr lang="nb-NO" sz="2400" dirty="0" err="1">
                <a:latin typeface="+mn-lt"/>
              </a:rPr>
              <a:t>feeding</a:t>
            </a:r>
            <a:endParaRPr lang="nb-NO" sz="24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har char="–"/>
            </a:pPr>
            <a:r>
              <a:rPr lang="nb-NO" sz="2400" dirty="0">
                <a:latin typeface="+mn-lt"/>
              </a:rPr>
              <a:t>No </a:t>
            </a:r>
            <a:r>
              <a:rPr lang="nb-NO" sz="2400" dirty="0" err="1">
                <a:latin typeface="+mn-lt"/>
              </a:rPr>
              <a:t>laping</a:t>
            </a:r>
            <a:r>
              <a:rPr lang="nb-NO" sz="2400" dirty="0">
                <a:latin typeface="+mn-lt"/>
              </a:rPr>
              <a:t>/</a:t>
            </a:r>
            <a:r>
              <a:rPr lang="nb-NO" sz="2400" dirty="0" err="1">
                <a:latin typeface="+mn-lt"/>
              </a:rPr>
              <a:t>licking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milk</a:t>
            </a:r>
            <a:endParaRPr lang="nb-NO" sz="24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har char="–"/>
            </a:pPr>
            <a:r>
              <a:rPr lang="nb-NO" sz="2400" dirty="0" err="1">
                <a:latin typeface="+mn-lt"/>
              </a:rPr>
              <a:t>Strech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out</a:t>
            </a:r>
            <a:r>
              <a:rPr lang="nb-NO" sz="2400" dirty="0">
                <a:latin typeface="+mn-lt"/>
              </a:rPr>
              <a:t> hands</a:t>
            </a:r>
          </a:p>
          <a:p>
            <a:pPr marL="1200150" lvl="2" indent="-285750">
              <a:spcBef>
                <a:spcPct val="20000"/>
              </a:spcBef>
              <a:buChar char="–"/>
            </a:pPr>
            <a:r>
              <a:rPr lang="nb-NO" sz="2400" dirty="0">
                <a:latin typeface="+mn-lt"/>
              </a:rPr>
              <a:t>Turn head </a:t>
            </a:r>
            <a:r>
              <a:rPr lang="nb-NO" sz="2400" dirty="0" err="1">
                <a:latin typeface="+mn-lt"/>
              </a:rPr>
              <a:t>away</a:t>
            </a:r>
            <a:endParaRPr lang="nb-NO" sz="24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har char="–"/>
            </a:pPr>
            <a:r>
              <a:rPr lang="nb-NO" sz="2400" dirty="0">
                <a:latin typeface="+mn-lt"/>
              </a:rPr>
              <a:t>Close </a:t>
            </a:r>
            <a:r>
              <a:rPr lang="nb-NO" sz="2400" dirty="0" err="1">
                <a:latin typeface="+mn-lt"/>
              </a:rPr>
              <a:t>eyes</a:t>
            </a:r>
            <a:endParaRPr lang="nb-NO" sz="2400" dirty="0">
              <a:latin typeface="+mn-lt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4F57B3C-C626-4BFC-92DA-C519C530A8D6}"/>
              </a:ext>
            </a:extLst>
          </p:cNvPr>
          <p:cNvSpPr/>
          <p:nvPr/>
        </p:nvSpPr>
        <p:spPr>
          <a:xfrm>
            <a:off x="4465247" y="5085184"/>
            <a:ext cx="296177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dirty="0" err="1"/>
              <a:t>Sleepy</a:t>
            </a:r>
            <a:r>
              <a:rPr lang="nb-NO" sz="2400" dirty="0"/>
              <a:t>/</a:t>
            </a:r>
            <a:r>
              <a:rPr lang="nb-NO" sz="2400" dirty="0" err="1"/>
              <a:t>sleeping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455859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4464496" cy="936104"/>
          </a:xfrm>
        </p:spPr>
        <p:txBody>
          <a:bodyPr/>
          <a:lstStyle/>
          <a:p>
            <a:r>
              <a:rPr lang="nb-NO" kern="1200"/>
              <a:t>Proper cup-feeding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7368" y="1100748"/>
            <a:ext cx="5688632" cy="5256584"/>
          </a:xfrm>
        </p:spPr>
        <p:txBody>
          <a:bodyPr/>
          <a:lstStyle/>
          <a:p>
            <a:r>
              <a:rPr lang="nb-NO" dirty="0"/>
              <a:t>Wash hands</a:t>
            </a:r>
          </a:p>
          <a:p>
            <a:endParaRPr lang="nb-NO" dirty="0"/>
          </a:p>
          <a:p>
            <a:r>
              <a:rPr lang="nb-NO" dirty="0"/>
              <a:t>Make </a:t>
            </a:r>
            <a:r>
              <a:rPr lang="nb-NO" dirty="0" err="1"/>
              <a:t>ready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milk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Wrap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baby</a:t>
            </a:r>
          </a:p>
          <a:p>
            <a:endParaRPr lang="nb-NO" dirty="0"/>
          </a:p>
          <a:p>
            <a:r>
              <a:rPr lang="nb-NO" dirty="0"/>
              <a:t>Hold baby in </a:t>
            </a:r>
            <a:r>
              <a:rPr lang="nb-NO" dirty="0" err="1"/>
              <a:t>nearly</a:t>
            </a:r>
            <a:r>
              <a:rPr lang="nb-NO" dirty="0"/>
              <a:t> up-right </a:t>
            </a:r>
            <a:r>
              <a:rPr lang="nb-NO" dirty="0" err="1"/>
              <a:t>position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lap</a:t>
            </a:r>
            <a:endParaRPr lang="nb-NO" dirty="0"/>
          </a:p>
          <a:p>
            <a:endParaRPr lang="nb-NO" dirty="0"/>
          </a:p>
          <a:p>
            <a:r>
              <a:rPr lang="nb-NO" dirty="0"/>
              <a:t>Support </a:t>
            </a:r>
            <a:r>
              <a:rPr lang="nb-NO" dirty="0" err="1"/>
              <a:t>baby’s</a:t>
            </a:r>
            <a:r>
              <a:rPr lang="nb-NO" dirty="0"/>
              <a:t> hand and </a:t>
            </a:r>
            <a:r>
              <a:rPr lang="nb-NO" dirty="0" err="1"/>
              <a:t>neck</a:t>
            </a:r>
            <a:endParaRPr lang="nb-NO" dirty="0"/>
          </a:p>
          <a:p>
            <a:endParaRPr lang="nb-NO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3790" r="1910" b="5748"/>
          <a:stretch/>
        </p:blipFill>
        <p:spPr bwMode="auto">
          <a:xfrm>
            <a:off x="6528048" y="455653"/>
            <a:ext cx="4824536" cy="274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4336" r="2530" b="6396"/>
          <a:stretch/>
        </p:blipFill>
        <p:spPr bwMode="auto">
          <a:xfrm>
            <a:off x="6528049" y="3290849"/>
            <a:ext cx="4824536" cy="291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7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5088" r="1834" b="6485"/>
          <a:stretch/>
        </p:blipFill>
        <p:spPr bwMode="auto">
          <a:xfrm>
            <a:off x="7272578" y="641854"/>
            <a:ext cx="4506666" cy="249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1847528" y="188640"/>
            <a:ext cx="4464496" cy="93610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nb-NO"/>
              <a:t>Proper cup-feeding </a:t>
            </a:r>
          </a:p>
        </p:txBody>
      </p:sp>
      <p:sp>
        <p:nvSpPr>
          <p:cNvPr id="2" name="Rektangel 1"/>
          <p:cNvSpPr/>
          <p:nvPr/>
        </p:nvSpPr>
        <p:spPr>
          <a:xfrm>
            <a:off x="191344" y="1054722"/>
            <a:ext cx="6865210" cy="53860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>
                <a:latin typeface="+mn-lt"/>
              </a:rPr>
              <a:t>Rest </a:t>
            </a:r>
            <a:r>
              <a:rPr lang="nb-NO" sz="2800" dirty="0" err="1">
                <a:latin typeface="+mn-lt"/>
              </a:rPr>
              <a:t>the</a:t>
            </a:r>
            <a:r>
              <a:rPr lang="nb-NO" sz="2800" dirty="0">
                <a:latin typeface="+mn-lt"/>
              </a:rPr>
              <a:t> cup </a:t>
            </a:r>
            <a:r>
              <a:rPr lang="nb-NO" sz="2800" dirty="0" err="1">
                <a:latin typeface="+mn-lt"/>
              </a:rPr>
              <a:t>lightly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on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baby’s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lower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lip</a:t>
            </a:r>
            <a:endParaRPr lang="nb-NO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 err="1">
                <a:latin typeface="+mn-lt"/>
              </a:rPr>
              <a:t>Tip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the</a:t>
            </a:r>
            <a:r>
              <a:rPr lang="nb-NO" sz="2800" dirty="0">
                <a:latin typeface="+mn-lt"/>
              </a:rPr>
              <a:t> cup UNTIL </a:t>
            </a:r>
            <a:r>
              <a:rPr lang="nb-NO" sz="2800" dirty="0" err="1">
                <a:latin typeface="+mn-lt"/>
              </a:rPr>
              <a:t>the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milk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reach</a:t>
            </a:r>
            <a:r>
              <a:rPr lang="nb-NO" sz="2800" dirty="0">
                <a:latin typeface="+mn-lt"/>
              </a:rPr>
              <a:t> </a:t>
            </a:r>
            <a:r>
              <a:rPr lang="nb-NO" sz="2800" dirty="0" err="1">
                <a:latin typeface="+mn-lt"/>
              </a:rPr>
              <a:t>the</a:t>
            </a:r>
            <a:r>
              <a:rPr lang="nb-NO" sz="2800" dirty="0">
                <a:latin typeface="+mn-lt"/>
              </a:rPr>
              <a:t> top-</a:t>
            </a:r>
            <a:r>
              <a:rPr lang="nb-NO" sz="2800" dirty="0" err="1">
                <a:latin typeface="+mn-lt"/>
              </a:rPr>
              <a:t>edge</a:t>
            </a:r>
            <a:endParaRPr lang="nb-NO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Let </a:t>
            </a:r>
            <a:r>
              <a:rPr lang="nb-NO" sz="2800" dirty="0" err="1"/>
              <a:t>the</a:t>
            </a:r>
            <a:r>
              <a:rPr lang="nb-NO" sz="2800" dirty="0"/>
              <a:t> baby </a:t>
            </a:r>
            <a:r>
              <a:rPr lang="nb-NO" sz="2800" dirty="0" err="1"/>
              <a:t>take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milk</a:t>
            </a:r>
            <a:r>
              <a:rPr lang="nb-NO" sz="2800" dirty="0"/>
              <a:t> </a:t>
            </a:r>
            <a:r>
              <a:rPr lang="nb-NO" sz="2400" dirty="0"/>
              <a:t>(</a:t>
            </a:r>
            <a:r>
              <a:rPr lang="nb-NO" sz="2400" dirty="0" err="1"/>
              <a:t>laping</a:t>
            </a:r>
            <a:r>
              <a:rPr lang="nb-NO" sz="2400" dirty="0"/>
              <a:t>/</a:t>
            </a:r>
            <a:r>
              <a:rPr lang="nb-NO" sz="2400" dirty="0" err="1"/>
              <a:t>licking</a:t>
            </a:r>
            <a:r>
              <a:rPr lang="nb-NO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Let </a:t>
            </a:r>
            <a:r>
              <a:rPr lang="nb-NO" sz="2800" dirty="0" err="1"/>
              <a:t>the</a:t>
            </a:r>
            <a:r>
              <a:rPr lang="nb-NO" sz="2800" dirty="0"/>
              <a:t> baby </a:t>
            </a:r>
            <a:r>
              <a:rPr lang="nb-NO" sz="2800" dirty="0" err="1"/>
              <a:t>deside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pace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400" dirty="0" err="1"/>
              <a:t>pausing</a:t>
            </a:r>
            <a:r>
              <a:rPr lang="nb-NO" sz="2400" dirty="0"/>
              <a:t> </a:t>
            </a:r>
            <a:r>
              <a:rPr lang="nb-NO" sz="2400" dirty="0" err="1"/>
              <a:t>when</a:t>
            </a:r>
            <a:r>
              <a:rPr lang="nb-NO" sz="2400" dirty="0"/>
              <a:t> baby </a:t>
            </a:r>
            <a:r>
              <a:rPr lang="nb-NO" sz="2400" dirty="0" err="1"/>
              <a:t>needs</a:t>
            </a:r>
            <a:r>
              <a:rPr lang="nb-NO" sz="2400" dirty="0"/>
              <a:t> 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400" dirty="0" err="1"/>
              <a:t>Leave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cup </a:t>
            </a:r>
            <a:r>
              <a:rPr lang="nb-NO" sz="2400" dirty="0" err="1"/>
              <a:t>resting</a:t>
            </a:r>
            <a:r>
              <a:rPr lang="nb-NO" sz="2400" dirty="0"/>
              <a:t> </a:t>
            </a:r>
            <a:r>
              <a:rPr lang="nb-NO" sz="2400" dirty="0" err="1"/>
              <a:t>on</a:t>
            </a:r>
            <a:r>
              <a:rPr lang="nb-NO" sz="2400" dirty="0"/>
              <a:t> lover </a:t>
            </a:r>
            <a:r>
              <a:rPr lang="nb-NO" sz="2400" dirty="0" err="1"/>
              <a:t>lip</a:t>
            </a:r>
            <a:r>
              <a:rPr lang="nb-NO" sz="2400" dirty="0"/>
              <a:t> and </a:t>
            </a:r>
            <a:r>
              <a:rPr lang="nb-NO" sz="2400" dirty="0" err="1"/>
              <a:t>milk</a:t>
            </a:r>
            <a:r>
              <a:rPr lang="nb-NO" sz="2400" dirty="0"/>
              <a:t> </a:t>
            </a:r>
            <a:r>
              <a:rPr lang="nb-NO" sz="2400" dirty="0" err="1"/>
              <a:t>level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rim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400" dirty="0"/>
              <a:t>Do NOT tilt and </a:t>
            </a:r>
            <a:r>
              <a:rPr lang="nb-NO" sz="2400" dirty="0" err="1"/>
              <a:t>pour</a:t>
            </a:r>
            <a:r>
              <a:rPr lang="nb-NO" sz="2400" dirty="0"/>
              <a:t> inn </a:t>
            </a:r>
            <a:r>
              <a:rPr lang="nb-NO" sz="2400" dirty="0" err="1"/>
              <a:t>milk</a:t>
            </a:r>
            <a:endParaRPr lang="nb-NO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4955" r="1760" b="6428"/>
          <a:stretch/>
        </p:blipFill>
        <p:spPr bwMode="auto">
          <a:xfrm>
            <a:off x="7277966" y="3433564"/>
            <a:ext cx="4506666" cy="24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3916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4464496" cy="936104"/>
          </a:xfrm>
        </p:spPr>
        <p:txBody>
          <a:bodyPr/>
          <a:lstStyle/>
          <a:p>
            <a:r>
              <a:rPr lang="nb-NO" kern="1200"/>
              <a:t>Proper cup-feeding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5400" y="2996952"/>
            <a:ext cx="4680520" cy="2232248"/>
          </a:xfrm>
        </p:spPr>
        <p:txBody>
          <a:bodyPr/>
          <a:lstStyle/>
          <a:p>
            <a:r>
              <a:rPr lang="nb-NO" sz="3200" dirty="0" err="1"/>
              <a:t>Strech</a:t>
            </a:r>
            <a:r>
              <a:rPr lang="nb-NO" sz="3200" dirty="0"/>
              <a:t> </a:t>
            </a:r>
            <a:r>
              <a:rPr lang="nb-NO" sz="3200" dirty="0" err="1"/>
              <a:t>out</a:t>
            </a:r>
            <a:r>
              <a:rPr lang="nb-NO" sz="3200" dirty="0"/>
              <a:t> hands</a:t>
            </a:r>
          </a:p>
          <a:p>
            <a:r>
              <a:rPr lang="nb-NO" sz="3200" dirty="0"/>
              <a:t>Closes </a:t>
            </a:r>
            <a:r>
              <a:rPr lang="nb-NO" sz="3200" dirty="0" err="1"/>
              <a:t>mouth</a:t>
            </a:r>
            <a:endParaRPr lang="nb-NO" sz="3200" dirty="0"/>
          </a:p>
          <a:p>
            <a:r>
              <a:rPr lang="nb-NO" sz="3200" dirty="0"/>
              <a:t>Turns his head </a:t>
            </a:r>
            <a:r>
              <a:rPr lang="nb-NO" sz="3200" dirty="0" err="1"/>
              <a:t>away</a:t>
            </a:r>
            <a:endParaRPr lang="nb-NO" sz="3200" dirty="0"/>
          </a:p>
          <a:p>
            <a:r>
              <a:rPr lang="nb-NO" sz="3200" dirty="0"/>
              <a:t>Fall </a:t>
            </a:r>
            <a:r>
              <a:rPr lang="nb-NO" sz="3200" dirty="0" err="1"/>
              <a:t>asleep</a:t>
            </a:r>
            <a:endParaRPr lang="nb-NO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7193" r="1883" b="5614"/>
          <a:stretch/>
        </p:blipFill>
        <p:spPr bwMode="auto">
          <a:xfrm>
            <a:off x="6283997" y="1412777"/>
            <a:ext cx="4320480" cy="234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263352" y="2002546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 err="1">
                <a:latin typeface="+mn-lt"/>
              </a:rPr>
              <a:t>Cues</a:t>
            </a:r>
            <a:r>
              <a:rPr lang="nb-NO" sz="3200" b="1" dirty="0">
                <a:latin typeface="+mn-lt"/>
              </a:rPr>
              <a:t> </a:t>
            </a:r>
            <a:r>
              <a:rPr lang="nb-NO" sz="3200" b="1" dirty="0" err="1">
                <a:latin typeface="+mn-lt"/>
              </a:rPr>
              <a:t>that</a:t>
            </a:r>
            <a:r>
              <a:rPr lang="nb-NO" sz="3200" b="1" dirty="0">
                <a:latin typeface="+mn-lt"/>
              </a:rPr>
              <a:t> </a:t>
            </a:r>
            <a:r>
              <a:rPr lang="nb-NO" sz="3200" b="1" dirty="0" err="1">
                <a:latin typeface="+mn-lt"/>
              </a:rPr>
              <a:t>the</a:t>
            </a:r>
            <a:r>
              <a:rPr lang="nb-NO" sz="3200" b="1" dirty="0">
                <a:latin typeface="+mn-lt"/>
              </a:rPr>
              <a:t> baby </a:t>
            </a:r>
            <a:r>
              <a:rPr lang="nb-NO" sz="3200" b="1" dirty="0" err="1">
                <a:latin typeface="+mn-lt"/>
              </a:rPr>
              <a:t>had</a:t>
            </a:r>
            <a:r>
              <a:rPr lang="nb-NO" sz="3200" b="1" dirty="0">
                <a:latin typeface="+mn-lt"/>
              </a:rPr>
              <a:t> </a:t>
            </a:r>
            <a:r>
              <a:rPr lang="nb-NO" sz="3200" b="1" dirty="0" err="1">
                <a:latin typeface="+mn-lt"/>
              </a:rPr>
              <a:t>enough</a:t>
            </a:r>
            <a:endParaRPr lang="nb-NO" sz="3200" b="1" dirty="0"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5420" r="2143" b="6625"/>
          <a:stretch/>
        </p:blipFill>
        <p:spPr bwMode="auto">
          <a:xfrm>
            <a:off x="6283997" y="3818585"/>
            <a:ext cx="4320480" cy="237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9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8697144" cy="1143000"/>
          </a:xfrm>
        </p:spPr>
        <p:txBody>
          <a:bodyPr/>
          <a:lstStyle/>
          <a:p>
            <a:pPr algn="ctr"/>
            <a:r>
              <a:rPr lang="nb-NO" kern="1200" dirty="0"/>
              <a:t>Huma</a:t>
            </a:r>
            <a:r>
              <a:rPr lang="nb-NO" dirty="0"/>
              <a:t>n </a:t>
            </a:r>
            <a:r>
              <a:rPr lang="nb-NO" dirty="0" err="1"/>
              <a:t>milk</a:t>
            </a:r>
            <a:r>
              <a:rPr lang="nb-NO" dirty="0"/>
              <a:t> as </a:t>
            </a:r>
            <a:r>
              <a:rPr lang="nb-NO" dirty="0" err="1"/>
              <a:t>medicine</a:t>
            </a:r>
            <a:br>
              <a:rPr lang="nb-NO" dirty="0"/>
            </a:br>
            <a:r>
              <a:rPr lang="nb-NO" sz="2800" dirty="0" err="1"/>
              <a:t>immunological</a:t>
            </a:r>
            <a:r>
              <a:rPr lang="nb-NO" sz="2800" dirty="0"/>
              <a:t> and </a:t>
            </a:r>
            <a:r>
              <a:rPr lang="nb-NO" sz="2800" dirty="0" err="1"/>
              <a:t>developmental</a:t>
            </a:r>
            <a:r>
              <a:rPr lang="nb-NO" sz="2800" dirty="0"/>
              <a:t> </a:t>
            </a:r>
            <a:r>
              <a:rPr lang="nb-NO" sz="2800" dirty="0" err="1"/>
              <a:t>properties</a:t>
            </a:r>
            <a:endParaRPr lang="nb-NO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855365"/>
            <a:ext cx="11377264" cy="4525963"/>
          </a:xfrm>
        </p:spPr>
        <p:txBody>
          <a:bodyPr/>
          <a:lstStyle/>
          <a:p>
            <a:r>
              <a:rPr lang="nb-NO" dirty="0" err="1"/>
              <a:t>Antibodies</a:t>
            </a:r>
            <a:r>
              <a:rPr lang="nb-NO" dirty="0"/>
              <a:t> </a:t>
            </a:r>
            <a:r>
              <a:rPr lang="nb-NO" sz="2400" dirty="0"/>
              <a:t>–</a:t>
            </a:r>
            <a:r>
              <a:rPr lang="nb-NO" sz="2400" dirty="0" err="1"/>
              <a:t>protects</a:t>
            </a:r>
            <a:r>
              <a:rPr lang="nb-NO" sz="2400" dirty="0"/>
              <a:t> </a:t>
            </a:r>
            <a:r>
              <a:rPr lang="nb-NO" sz="2400" dirty="0" err="1"/>
              <a:t>against</a:t>
            </a:r>
            <a:r>
              <a:rPr lang="nb-NO" sz="2400" dirty="0"/>
              <a:t> </a:t>
            </a:r>
            <a:r>
              <a:rPr lang="nb-NO" sz="2400" dirty="0" err="1"/>
              <a:t>infection</a:t>
            </a:r>
            <a:endParaRPr lang="nb-NO" sz="2400" dirty="0"/>
          </a:p>
          <a:p>
            <a:r>
              <a:rPr lang="nb-NO" dirty="0" err="1"/>
              <a:t>Lactoferrin</a:t>
            </a:r>
            <a:r>
              <a:rPr lang="nb-NO" dirty="0"/>
              <a:t> </a:t>
            </a:r>
            <a:r>
              <a:rPr lang="nb-NO" sz="2400" dirty="0"/>
              <a:t>–antimicrobial and </a:t>
            </a:r>
            <a:r>
              <a:rPr lang="nb-NO" sz="2400" dirty="0" err="1"/>
              <a:t>antiinflammatory</a:t>
            </a:r>
            <a:r>
              <a:rPr lang="nb-NO" sz="2400" dirty="0"/>
              <a:t> </a:t>
            </a:r>
            <a:r>
              <a:rPr lang="nb-NO" sz="2400" dirty="0" err="1"/>
              <a:t>effect</a:t>
            </a:r>
            <a:r>
              <a:rPr lang="nb-NO" sz="2400" dirty="0"/>
              <a:t>- kills cancer </a:t>
            </a:r>
            <a:r>
              <a:rPr lang="nb-NO" sz="2400" dirty="0" err="1"/>
              <a:t>cells</a:t>
            </a:r>
            <a:r>
              <a:rPr lang="nb-NO" sz="2400" dirty="0"/>
              <a:t>, aids in </a:t>
            </a:r>
            <a:r>
              <a:rPr lang="nb-NO" sz="2400" dirty="0" err="1"/>
              <a:t>iron</a:t>
            </a:r>
            <a:r>
              <a:rPr lang="nb-NO" sz="2400" dirty="0"/>
              <a:t> </a:t>
            </a:r>
            <a:r>
              <a:rPr lang="nb-NO" sz="2400" dirty="0" err="1"/>
              <a:t>absorption</a:t>
            </a:r>
            <a:r>
              <a:rPr lang="nb-NO" sz="2400" dirty="0"/>
              <a:t>. </a:t>
            </a:r>
            <a:r>
              <a:rPr lang="nb-NO" sz="2400" dirty="0" err="1"/>
              <a:t>Provides</a:t>
            </a:r>
            <a:r>
              <a:rPr lang="nb-NO" sz="2400" dirty="0"/>
              <a:t> </a:t>
            </a:r>
            <a:r>
              <a:rPr lang="nb-NO" sz="2400" dirty="0" err="1"/>
              <a:t>immunoprotection</a:t>
            </a: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>
                <a:latin typeface="Symbol" panose="05050102010706020507" pitchFamily="18" charset="2"/>
              </a:rPr>
              <a:t>a</a:t>
            </a:r>
            <a:r>
              <a:rPr lang="nb-NO" altLang="nb-NO" dirty="0"/>
              <a:t>-</a:t>
            </a:r>
            <a:r>
              <a:rPr lang="nb-NO" altLang="nb-NO" dirty="0" err="1"/>
              <a:t>lactalbumin</a:t>
            </a:r>
            <a:r>
              <a:rPr lang="nb-NO" altLang="nb-NO" dirty="0"/>
              <a:t> </a:t>
            </a:r>
            <a:r>
              <a:rPr lang="nb-NO" altLang="nb-NO" sz="2400" dirty="0"/>
              <a:t>– kills cancer </a:t>
            </a:r>
            <a:r>
              <a:rPr lang="nb-NO" altLang="nb-NO" sz="2400" dirty="0" err="1"/>
              <a:t>cells</a:t>
            </a:r>
            <a:r>
              <a:rPr lang="nb-NO" altLang="nb-NO" sz="2400" dirty="0"/>
              <a:t> </a:t>
            </a:r>
            <a:r>
              <a:rPr lang="nb-NO" altLang="nb-NO" sz="2400" dirty="0" err="1"/>
              <a:t>after</a:t>
            </a:r>
            <a:r>
              <a:rPr lang="nb-NO" altLang="nb-NO" sz="2400" dirty="0"/>
              <a:t> </a:t>
            </a:r>
            <a:r>
              <a:rPr lang="nb-NO" altLang="nb-NO" sz="2400" dirty="0" err="1"/>
              <a:t>reorganisation</a:t>
            </a:r>
            <a:r>
              <a:rPr lang="nb-NO" altLang="nb-NO" sz="2400" dirty="0"/>
              <a:t> to HAMLET </a:t>
            </a:r>
            <a:r>
              <a:rPr lang="nb-NO" altLang="nb-NO" sz="1400" dirty="0"/>
              <a:t>Fischer W. </a:t>
            </a:r>
            <a:r>
              <a:rPr lang="nb-NO" altLang="nb-NO" sz="1400" dirty="0" err="1"/>
              <a:t>Canc</a:t>
            </a:r>
            <a:r>
              <a:rPr lang="nb-NO" altLang="nb-NO" sz="1400" dirty="0"/>
              <a:t> Res 2004</a:t>
            </a:r>
            <a:r>
              <a:rPr lang="nb-NO" altLang="nb-NO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 err="1"/>
              <a:t>Cytokines</a:t>
            </a:r>
            <a:r>
              <a:rPr lang="nb-NO" altLang="nb-NO" dirty="0"/>
              <a:t> </a:t>
            </a:r>
            <a:r>
              <a:rPr lang="nb-NO" altLang="nb-NO" sz="2400" dirty="0"/>
              <a:t>– </a:t>
            </a:r>
            <a:r>
              <a:rPr lang="nb-NO" altLang="nb-NO" sz="2400" dirty="0" err="1"/>
              <a:t>antiinflammatory</a:t>
            </a:r>
            <a:r>
              <a:rPr lang="nb-NO" altLang="nb-NO" sz="2400" dirty="0"/>
              <a:t> and </a:t>
            </a:r>
            <a:r>
              <a:rPr lang="nb-NO" altLang="nb-NO" sz="2400" dirty="0" err="1"/>
              <a:t>immunregulating</a:t>
            </a:r>
            <a:endParaRPr lang="nb-NO" alt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 err="1"/>
              <a:t>Hormones</a:t>
            </a:r>
            <a:r>
              <a:rPr lang="nb-NO" altLang="nb-NO" dirty="0"/>
              <a:t> and </a:t>
            </a:r>
            <a:r>
              <a:rPr lang="nb-NO" altLang="nb-NO" dirty="0" err="1"/>
              <a:t>growthfactors</a:t>
            </a:r>
            <a:r>
              <a:rPr lang="nb-NO" altLang="nb-NO" dirty="0"/>
              <a:t> </a:t>
            </a:r>
            <a:r>
              <a:rPr lang="nb-NO" altLang="nb-NO" sz="2400" dirty="0"/>
              <a:t>– promotes </a:t>
            </a:r>
            <a:r>
              <a:rPr lang="nb-NO" altLang="nb-NO" sz="2400" dirty="0" err="1"/>
              <a:t>growth</a:t>
            </a:r>
            <a:r>
              <a:rPr lang="nb-NO" altLang="nb-NO" sz="2400" dirty="0"/>
              <a:t>, </a:t>
            </a:r>
            <a:r>
              <a:rPr lang="nb-NO" altLang="nb-NO" sz="2400" dirty="0" err="1"/>
              <a:t>develompment</a:t>
            </a:r>
            <a:r>
              <a:rPr lang="nb-NO" altLang="nb-NO" sz="2400" dirty="0"/>
              <a:t> and </a:t>
            </a:r>
            <a:r>
              <a:rPr lang="nb-NO" altLang="nb-NO" sz="2400" dirty="0" err="1"/>
              <a:t>correct</a:t>
            </a:r>
            <a:r>
              <a:rPr lang="nb-NO" altLang="nb-NO" sz="2400" dirty="0"/>
              <a:t> </a:t>
            </a:r>
            <a:r>
              <a:rPr lang="nb-NO" altLang="nb-NO" sz="2400" dirty="0" err="1"/>
              <a:t>function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of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organssytems</a:t>
            </a:r>
            <a:r>
              <a:rPr lang="nb-NO" altLang="nb-NO" sz="2400" dirty="0"/>
              <a:t> and </a:t>
            </a:r>
            <a:r>
              <a:rPr lang="nb-NO" altLang="nb-NO" sz="2400" dirty="0" err="1"/>
              <a:t>metabolism</a:t>
            </a:r>
            <a:endParaRPr lang="nb-NO" alt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 err="1"/>
              <a:t>Lysosym</a:t>
            </a:r>
            <a:r>
              <a:rPr lang="nb-NO" altLang="nb-NO" dirty="0"/>
              <a:t>, </a:t>
            </a:r>
            <a:r>
              <a:rPr lang="nb-NO" altLang="nb-NO" dirty="0" err="1"/>
              <a:t>Oligosaccharides</a:t>
            </a:r>
            <a:r>
              <a:rPr lang="nb-NO" altLang="nb-NO" dirty="0"/>
              <a:t>, Glykoproteins</a:t>
            </a:r>
          </a:p>
          <a:p>
            <a:pPr>
              <a:buFont typeface="Arial" panose="020B0604020202020204" pitchFamily="34" charset="0"/>
              <a:buChar char="•"/>
            </a:pPr>
            <a:endParaRPr lang="nb-NO" altLang="nb-NO" dirty="0">
              <a:solidFill>
                <a:schemeClr val="bg2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14223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416" y="290057"/>
            <a:ext cx="4464496" cy="936104"/>
          </a:xfrm>
        </p:spPr>
        <p:txBody>
          <a:bodyPr/>
          <a:lstStyle/>
          <a:p>
            <a:r>
              <a:rPr lang="nb-NO" kern="1200" dirty="0"/>
              <a:t>Proper cup-</a:t>
            </a:r>
            <a:r>
              <a:rPr lang="nb-NO" kern="1200" dirty="0" err="1"/>
              <a:t>feeding</a:t>
            </a:r>
            <a:r>
              <a:rPr lang="nb-NO" kern="1200" dirty="0"/>
              <a:t>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63352" y="3501008"/>
            <a:ext cx="5760640" cy="1944216"/>
          </a:xfrm>
        </p:spPr>
        <p:txBody>
          <a:bodyPr/>
          <a:lstStyle/>
          <a:p>
            <a:r>
              <a:rPr lang="nb-NO" dirty="0"/>
              <a:t>Never </a:t>
            </a:r>
            <a:r>
              <a:rPr lang="nb-NO" dirty="0" err="1"/>
              <a:t>pour</a:t>
            </a:r>
            <a:r>
              <a:rPr lang="nb-NO" dirty="0"/>
              <a:t> </a:t>
            </a:r>
            <a:r>
              <a:rPr lang="nb-NO" dirty="0" err="1"/>
              <a:t>milk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baby’s</a:t>
            </a:r>
            <a:r>
              <a:rPr lang="nb-NO" dirty="0"/>
              <a:t> </a:t>
            </a:r>
            <a:r>
              <a:rPr lang="nb-NO" dirty="0" err="1"/>
              <a:t>mouth</a:t>
            </a:r>
            <a:r>
              <a:rPr lang="nb-NO" dirty="0"/>
              <a:t>! </a:t>
            </a:r>
          </a:p>
          <a:p>
            <a:r>
              <a:rPr lang="nb-NO" dirty="0"/>
              <a:t>Never </a:t>
            </a:r>
            <a:r>
              <a:rPr lang="nb-NO" dirty="0" err="1"/>
              <a:t>feed</a:t>
            </a:r>
            <a:r>
              <a:rPr lang="nb-NO" dirty="0"/>
              <a:t> a </a:t>
            </a:r>
            <a:r>
              <a:rPr lang="nb-NO" dirty="0" err="1"/>
              <a:t>sleeping</a:t>
            </a:r>
            <a:r>
              <a:rPr lang="nb-NO" dirty="0"/>
              <a:t> baby</a:t>
            </a:r>
          </a:p>
          <a:p>
            <a:r>
              <a:rPr lang="nb-NO" dirty="0"/>
              <a:t>Never </a:t>
            </a:r>
            <a:r>
              <a:rPr lang="nb-NO" dirty="0" err="1"/>
              <a:t>feed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baby is </a:t>
            </a:r>
            <a:r>
              <a:rPr lang="nb-NO" dirty="0" err="1"/>
              <a:t>lying</a:t>
            </a:r>
            <a:r>
              <a:rPr lang="nb-NO" dirty="0"/>
              <a:t> </a:t>
            </a:r>
            <a:r>
              <a:rPr lang="nb-NO" dirty="0" err="1"/>
              <a:t>down</a:t>
            </a:r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1128739" y="2541319"/>
            <a:ext cx="417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 err="1">
                <a:latin typeface="+mn-lt"/>
              </a:rPr>
              <a:t>Safety</a:t>
            </a:r>
            <a:r>
              <a:rPr lang="nb-NO" sz="2800" b="1" dirty="0">
                <a:latin typeface="+mn-lt"/>
              </a:rPr>
              <a:t> tips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4764" r="3481" b="8010"/>
          <a:stretch/>
        </p:blipFill>
        <p:spPr bwMode="auto">
          <a:xfrm>
            <a:off x="6381009" y="296882"/>
            <a:ext cx="5312180" cy="29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l høyre 3"/>
          <p:cNvSpPr/>
          <p:nvPr/>
        </p:nvSpPr>
        <p:spPr>
          <a:xfrm>
            <a:off x="6485744" y="42405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2"/>
          <p:cNvSpPr txBox="1">
            <a:spLocks/>
          </p:cNvSpPr>
          <p:nvPr/>
        </p:nvSpPr>
        <p:spPr bwMode="auto">
          <a:xfrm>
            <a:off x="8229595" y="4221088"/>
            <a:ext cx="3050981" cy="52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b-NO" kern="0" dirty="0" err="1"/>
              <a:t>Can</a:t>
            </a:r>
            <a:r>
              <a:rPr lang="nb-NO" kern="0" dirty="0"/>
              <a:t> </a:t>
            </a:r>
            <a:r>
              <a:rPr lang="nb-NO" kern="0" dirty="0" err="1"/>
              <a:t>cause</a:t>
            </a:r>
            <a:r>
              <a:rPr lang="nb-NO" kern="0" dirty="0"/>
              <a:t> </a:t>
            </a:r>
            <a:r>
              <a:rPr lang="nb-NO" kern="0" dirty="0" err="1"/>
              <a:t>choking</a:t>
            </a:r>
            <a:r>
              <a:rPr lang="nb-NO" kern="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209896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8496944" cy="1143000"/>
          </a:xfrm>
        </p:spPr>
        <p:txBody>
          <a:bodyPr/>
          <a:lstStyle/>
          <a:p>
            <a:r>
              <a:rPr lang="nb-NO" kern="1200"/>
              <a:t>Responsive feeding </a:t>
            </a:r>
            <a:r>
              <a:rPr lang="nb-NO"/>
              <a:t>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59496" y="1484784"/>
            <a:ext cx="8496944" cy="4395192"/>
          </a:xfrm>
        </p:spPr>
        <p:txBody>
          <a:bodyPr/>
          <a:lstStyle/>
          <a:p>
            <a:r>
              <a:rPr lang="nb-NO"/>
              <a:t>Register baby’s intake over 24 hours</a:t>
            </a:r>
          </a:p>
          <a:p>
            <a:r>
              <a:rPr lang="nb-NO"/>
              <a:t>If baby has not taken the amount he needs: </a:t>
            </a:r>
          </a:p>
          <a:p>
            <a:pPr marL="457200" lvl="1" indent="0">
              <a:buNone/>
            </a:pPr>
            <a:r>
              <a:rPr lang="nb-NO"/>
              <a:t>Either</a:t>
            </a:r>
          </a:p>
          <a:p>
            <a:pPr lvl="1"/>
            <a:r>
              <a:rPr lang="nb-NO"/>
              <a:t>Feed the baby more often</a:t>
            </a:r>
          </a:p>
          <a:p>
            <a:pPr marL="457200" lvl="1" indent="0">
              <a:buNone/>
            </a:pPr>
            <a:r>
              <a:rPr lang="nb-NO"/>
              <a:t>or</a:t>
            </a:r>
          </a:p>
          <a:p>
            <a:pPr lvl="1"/>
            <a:r>
              <a:rPr lang="nb-NO"/>
              <a:t>Give the rest by tube-feeding</a:t>
            </a:r>
          </a:p>
          <a:p>
            <a:pPr lvl="1"/>
            <a:endParaRPr lang="nb-NO"/>
          </a:p>
          <a:p>
            <a:endParaRPr lang="nb-N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4717" r="2055" b="6305"/>
          <a:stretch/>
        </p:blipFill>
        <p:spPr bwMode="auto">
          <a:xfrm>
            <a:off x="6312024" y="2708920"/>
            <a:ext cx="4253798" cy="23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1820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3512" y="125760"/>
            <a:ext cx="8496944" cy="1143000"/>
          </a:xfrm>
        </p:spPr>
        <p:txBody>
          <a:bodyPr/>
          <a:lstStyle/>
          <a:p>
            <a:pPr algn="ctr"/>
            <a:r>
              <a:rPr lang="nb-NO" kern="1200"/>
              <a:t>How to cup-feed proper	</a:t>
            </a:r>
          </a:p>
        </p:txBody>
      </p:sp>
      <p:sp>
        <p:nvSpPr>
          <p:cNvPr id="5" name="Rektangel 4"/>
          <p:cNvSpPr/>
          <p:nvPr/>
        </p:nvSpPr>
        <p:spPr>
          <a:xfrm>
            <a:off x="4483598" y="5457418"/>
            <a:ext cx="3203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/>
              <a:t>Global health media:  Film</a:t>
            </a:r>
          </a:p>
          <a:p>
            <a:r>
              <a:rPr lang="nb-NO"/>
              <a:t>Cup-feeding your small baby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4955" r="1760" b="6428"/>
          <a:stretch/>
        </p:blipFill>
        <p:spPr bwMode="auto">
          <a:xfrm>
            <a:off x="2842161" y="1341913"/>
            <a:ext cx="7030193" cy="388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671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47528" y="2420888"/>
            <a:ext cx="8496944" cy="316835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9. </a:t>
            </a:r>
            <a:r>
              <a:rPr lang="en-US"/>
              <a:t>For preterm infants who are unable to </a:t>
            </a:r>
            <a:r>
              <a:rPr lang="nb-NO"/>
              <a:t>breastfeed directly, non-nutritive sucking </a:t>
            </a:r>
            <a:r>
              <a:rPr lang="en-US"/>
              <a:t>and oral stimulation may be beneficial until </a:t>
            </a:r>
            <a:r>
              <a:rPr lang="nb-NO"/>
              <a:t>breastfeeding is established (</a:t>
            </a:r>
            <a:r>
              <a:rPr lang="nb-NO" i="1"/>
              <a:t>recommended, low-quality evidence</a:t>
            </a:r>
            <a:r>
              <a:rPr lang="nb-NO"/>
              <a:t>). </a:t>
            </a:r>
          </a:p>
          <a:p>
            <a:endParaRPr lang="nb-NO" sz="1800"/>
          </a:p>
          <a:p>
            <a:pPr marL="0" indent="0">
              <a:buNone/>
            </a:pPr>
            <a:r>
              <a:rPr lang="en-US" sz="1800"/>
              <a:t>World Health Organization. (2017). Guideline: protecting, promoting and supporting breastfeeding in facilities providing maternity and newborn services s.20).</a:t>
            </a:r>
          </a:p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1703512" y="44937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Recommendations </a:t>
            </a:r>
            <a:r>
              <a:rPr lang="en-US" sz="4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 feeding practices and additional </a:t>
            </a:r>
            <a:r>
              <a:rPr lang="nb-NO" sz="4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needs of infants</a:t>
            </a:r>
          </a:p>
        </p:txBody>
      </p:sp>
    </p:spTree>
    <p:extLst>
      <p:ext uri="{BB962C8B-B14F-4D97-AF65-F5344CB8AC3E}">
        <p14:creationId xmlns:p14="http://schemas.microsoft.com/office/powerpoint/2010/main" val="35903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19288" y="115888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nb-NO" altLang="nb-NO" kern="1200" dirty="0" err="1"/>
              <a:t>Col</a:t>
            </a:r>
            <a:r>
              <a:rPr lang="nb-NO" altLang="nb-NO" dirty="0" err="1"/>
              <a:t>ostrum</a:t>
            </a:r>
            <a:r>
              <a:rPr lang="nb-NO" altLang="nb-NO" dirty="0"/>
              <a:t> is </a:t>
            </a:r>
            <a:r>
              <a:rPr lang="nb-NO" altLang="nb-NO"/>
              <a:t>GOLD </a:t>
            </a:r>
            <a:br>
              <a:rPr lang="nb-NO" altLang="nb-NO"/>
            </a:br>
            <a:r>
              <a:rPr lang="nb-NO" altLang="nb-NO" sz="2800"/>
              <a:t>Transition </a:t>
            </a:r>
            <a:r>
              <a:rPr lang="nb-NO" altLang="nb-NO" sz="2800" dirty="0"/>
              <a:t>from intrauterine to </a:t>
            </a:r>
            <a:r>
              <a:rPr lang="nb-NO" altLang="nb-NO" sz="2800" dirty="0" err="1"/>
              <a:t>extrauterine</a:t>
            </a:r>
            <a:r>
              <a:rPr lang="nb-NO" altLang="nb-NO" sz="2800" dirty="0"/>
              <a:t> </a:t>
            </a:r>
            <a:r>
              <a:rPr lang="nb-NO" altLang="nb-NO" sz="2800" dirty="0" err="1"/>
              <a:t>nutrition</a:t>
            </a:r>
            <a:endParaRPr lang="nb-NO" altLang="nb-NO" sz="2800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07368" y="1772816"/>
            <a:ext cx="11593288" cy="471328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nb-NO" altLang="nb-NO" sz="2400" dirty="0"/>
              <a:t>The </a:t>
            </a:r>
            <a:r>
              <a:rPr lang="nb-NO" altLang="nb-NO" sz="2400" dirty="0" err="1"/>
              <a:t>fetus</a:t>
            </a:r>
            <a:r>
              <a:rPr lang="nb-NO" altLang="nb-NO" sz="2400" dirty="0"/>
              <a:t> </a:t>
            </a:r>
            <a:r>
              <a:rPr lang="nb-NO" altLang="nb-NO" sz="2400" dirty="0" err="1"/>
              <a:t>swallows</a:t>
            </a:r>
            <a:r>
              <a:rPr lang="nb-NO" altLang="nb-NO" sz="2400" dirty="0"/>
              <a:t> up to 750 ml </a:t>
            </a:r>
            <a:r>
              <a:rPr lang="nb-NO" altLang="nb-NO" sz="2400" dirty="0" err="1"/>
              <a:t>amnionic</a:t>
            </a:r>
            <a:r>
              <a:rPr lang="nb-NO" altLang="nb-NO" sz="2400" dirty="0"/>
              <a:t> fluid </a:t>
            </a:r>
            <a:r>
              <a:rPr lang="nb-NO" altLang="nb-NO" sz="2400" dirty="0" err="1"/>
              <a:t>every</a:t>
            </a:r>
            <a:r>
              <a:rPr lang="nb-NO" altLang="nb-NO" sz="2400" dirty="0"/>
              <a:t> </a:t>
            </a:r>
            <a:r>
              <a:rPr lang="nb-NO" altLang="nb-NO" sz="2400" dirty="0" err="1"/>
              <a:t>day</a:t>
            </a:r>
            <a:r>
              <a:rPr lang="nb-NO" altLang="nb-NO" sz="2400" dirty="0"/>
              <a:t> in </a:t>
            </a:r>
            <a:r>
              <a:rPr lang="nb-NO" altLang="nb-NO" sz="2400" dirty="0" err="1"/>
              <a:t>the</a:t>
            </a:r>
            <a:r>
              <a:rPr lang="nb-NO" altLang="nb-NO" sz="2400" dirty="0"/>
              <a:t> </a:t>
            </a:r>
            <a:r>
              <a:rPr lang="nb-NO" altLang="nb-NO" sz="2400" dirty="0" err="1"/>
              <a:t>third</a:t>
            </a:r>
            <a:r>
              <a:rPr lang="nb-NO" altLang="nb-NO" sz="2400" dirty="0"/>
              <a:t> trimester. High </a:t>
            </a:r>
            <a:r>
              <a:rPr lang="nb-NO" altLang="nb-NO" sz="2400" dirty="0" err="1"/>
              <a:t>content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of</a:t>
            </a:r>
            <a:r>
              <a:rPr lang="nb-NO" altLang="nb-NO" sz="2400" dirty="0"/>
              <a:t>  </a:t>
            </a:r>
            <a:r>
              <a:rPr lang="nb-NO" altLang="nb-NO" sz="2400" dirty="0" err="1"/>
              <a:t>growthfactors</a:t>
            </a:r>
            <a:r>
              <a:rPr lang="nb-NO" altLang="nb-NO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nb-NO" altLang="nb-NO" sz="2400" dirty="0"/>
          </a:p>
          <a:p>
            <a:pPr eaLnBrk="1" hangingPunct="1">
              <a:lnSpc>
                <a:spcPct val="80000"/>
              </a:lnSpc>
            </a:pPr>
            <a:r>
              <a:rPr lang="nb-NO" altLang="nb-NO" sz="2400" dirty="0" err="1"/>
              <a:t>Colostrum</a:t>
            </a:r>
            <a:r>
              <a:rPr lang="nb-NO" altLang="nb-NO" sz="2400" dirty="0"/>
              <a:t> - more like </a:t>
            </a:r>
            <a:r>
              <a:rPr lang="nb-NO" altLang="nb-NO" sz="2400" dirty="0" err="1"/>
              <a:t>amnionic</a:t>
            </a:r>
            <a:r>
              <a:rPr lang="nb-NO" altLang="nb-NO" sz="2400" dirty="0"/>
              <a:t> fluid </a:t>
            </a:r>
            <a:r>
              <a:rPr lang="nb-NO" altLang="nb-NO" sz="2400" dirty="0" err="1"/>
              <a:t>than</a:t>
            </a:r>
            <a:r>
              <a:rPr lang="nb-NO" altLang="nb-NO" sz="2400" dirty="0"/>
              <a:t> </a:t>
            </a:r>
            <a:r>
              <a:rPr lang="nb-NO" altLang="nb-NO" sz="2400" dirty="0" err="1"/>
              <a:t>mature</a:t>
            </a:r>
            <a:r>
              <a:rPr lang="nb-NO" altLang="nb-NO" sz="2400" dirty="0"/>
              <a:t> </a:t>
            </a:r>
            <a:r>
              <a:rPr lang="nb-NO" altLang="nb-NO" sz="2400" dirty="0" err="1"/>
              <a:t>milk</a:t>
            </a:r>
            <a:endParaRPr lang="nb-NO" altLang="nb-NO" sz="2400" dirty="0"/>
          </a:p>
          <a:p>
            <a:pPr lvl="1">
              <a:lnSpc>
                <a:spcPct val="80000"/>
              </a:lnSpc>
            </a:pPr>
            <a:r>
              <a:rPr lang="nb-NO" altLang="nb-NO" sz="2000" dirty="0"/>
              <a:t>in </a:t>
            </a:r>
            <a:r>
              <a:rPr lang="nb-NO" altLang="nb-NO" sz="2000" dirty="0" err="1"/>
              <a:t>composition</a:t>
            </a:r>
            <a:r>
              <a:rPr lang="nb-NO" altLang="nb-NO" sz="2000" dirty="0"/>
              <a:t> and </a:t>
            </a:r>
            <a:r>
              <a:rPr lang="nb-NO" altLang="nb-NO" sz="2000" dirty="0" err="1"/>
              <a:t>bioactivity</a:t>
            </a:r>
            <a:r>
              <a:rPr lang="nb-NO" altLang="nb-NO" sz="2000" dirty="0"/>
              <a:t>: </a:t>
            </a:r>
            <a:r>
              <a:rPr lang="nb-NO" altLang="nb-NO" sz="2000" dirty="0" err="1"/>
              <a:t>Growthfactors</a:t>
            </a:r>
            <a:r>
              <a:rPr lang="nb-NO" altLang="nb-NO" sz="2000" dirty="0"/>
              <a:t> </a:t>
            </a:r>
            <a:r>
              <a:rPr lang="nb-NO" altLang="nb-NO" sz="2000" dirty="0" err="1"/>
              <a:t>function</a:t>
            </a:r>
            <a:r>
              <a:rPr lang="nb-NO" altLang="nb-NO" sz="2000" dirty="0"/>
              <a:t>  </a:t>
            </a:r>
            <a:r>
              <a:rPr lang="nb-NO" altLang="nb-NO" sz="2000" dirty="0" err="1"/>
              <a:t>synergistically</a:t>
            </a:r>
            <a:r>
              <a:rPr lang="nb-NO" altLang="nb-NO" sz="2000" dirty="0"/>
              <a:t>. Important for </a:t>
            </a:r>
            <a:r>
              <a:rPr lang="nb-NO" altLang="nb-NO" sz="2000" dirty="0" err="1"/>
              <a:t>growth</a:t>
            </a:r>
            <a:r>
              <a:rPr lang="nb-NO" altLang="nb-NO" sz="2000" dirty="0"/>
              <a:t>, </a:t>
            </a:r>
            <a:r>
              <a:rPr lang="nb-NO" altLang="nb-NO" sz="2000" dirty="0" err="1"/>
              <a:t>maturation</a:t>
            </a:r>
            <a:r>
              <a:rPr lang="nb-NO" altLang="nb-NO" sz="2000" dirty="0"/>
              <a:t> and </a:t>
            </a:r>
            <a:r>
              <a:rPr lang="nb-NO" altLang="nb-NO" sz="2000" dirty="0" err="1"/>
              <a:t>protection</a:t>
            </a:r>
            <a:r>
              <a:rPr lang="nb-NO" altLang="nb-NO" sz="2000" dirty="0"/>
              <a:t> </a:t>
            </a:r>
            <a:r>
              <a:rPr lang="nb-NO" altLang="nb-NO" sz="2000" dirty="0" err="1"/>
              <a:t>of</a:t>
            </a:r>
            <a:r>
              <a:rPr lang="nb-NO" altLang="nb-NO" sz="2000" dirty="0"/>
              <a:t> </a:t>
            </a:r>
            <a:r>
              <a:rPr lang="nb-NO" altLang="nb-NO" sz="2000" dirty="0" err="1"/>
              <a:t>the</a:t>
            </a:r>
            <a:r>
              <a:rPr lang="nb-NO" altLang="nb-NO" sz="2000" dirty="0"/>
              <a:t> </a:t>
            </a:r>
            <a:r>
              <a:rPr lang="nb-NO" altLang="nb-NO" sz="2000" dirty="0" err="1"/>
              <a:t>infants</a:t>
            </a:r>
            <a:r>
              <a:rPr lang="nb-NO" altLang="nb-NO" sz="2000" dirty="0"/>
              <a:t> gut and </a:t>
            </a:r>
            <a:r>
              <a:rPr lang="nb-NO" altLang="nb-NO" sz="2000" dirty="0" err="1"/>
              <a:t>other</a:t>
            </a:r>
            <a:r>
              <a:rPr lang="nb-NO" altLang="nb-NO" sz="2000" dirty="0"/>
              <a:t> organs</a:t>
            </a:r>
            <a:r>
              <a:rPr lang="nb-NO" altLang="nb-NO" dirty="0"/>
              <a:t>. </a:t>
            </a:r>
          </a:p>
          <a:p>
            <a:pPr lvl="1">
              <a:lnSpc>
                <a:spcPct val="80000"/>
              </a:lnSpc>
            </a:pPr>
            <a:endParaRPr lang="nb-NO" altLang="nb-NO" dirty="0"/>
          </a:p>
          <a:p>
            <a:pPr eaLnBrk="1" hangingPunct="1">
              <a:lnSpc>
                <a:spcPct val="80000"/>
              </a:lnSpc>
            </a:pPr>
            <a:r>
              <a:rPr lang="nb-NO" altLang="nb-NO" sz="2400" dirty="0"/>
              <a:t>Epidermal Growth </a:t>
            </a:r>
            <a:r>
              <a:rPr lang="nb-NO" altLang="nb-NO" sz="2400" dirty="0" err="1"/>
              <a:t>Factor</a:t>
            </a:r>
            <a:r>
              <a:rPr lang="nb-NO" altLang="nb-NO" sz="2400" dirty="0"/>
              <a:t> (EGF) from </a:t>
            </a:r>
            <a:r>
              <a:rPr lang="nb-NO" altLang="nb-NO" sz="2400" dirty="0" err="1"/>
              <a:t>colostrum</a:t>
            </a:r>
            <a:r>
              <a:rPr lang="nb-NO" altLang="nb-NO" sz="2400" dirty="0"/>
              <a:t> &gt; 1000 times </a:t>
            </a:r>
            <a:r>
              <a:rPr lang="nb-NO" altLang="nb-NO" sz="2400" dirty="0" err="1"/>
              <a:t>the</a:t>
            </a:r>
            <a:r>
              <a:rPr lang="nb-NO" altLang="nb-NO" sz="2400" dirty="0"/>
              <a:t> </a:t>
            </a:r>
            <a:r>
              <a:rPr lang="nb-NO" altLang="nb-NO" sz="2400" dirty="0" err="1"/>
              <a:t>consentration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of</a:t>
            </a:r>
            <a:r>
              <a:rPr lang="nb-NO" altLang="nb-NO" sz="2400" dirty="0"/>
              <a:t> </a:t>
            </a:r>
            <a:r>
              <a:rPr lang="nb-NO" altLang="nb-NO" sz="2400" dirty="0" err="1"/>
              <a:t>the</a:t>
            </a:r>
            <a:r>
              <a:rPr lang="nb-NO" altLang="nb-NO" sz="2400" dirty="0"/>
              <a:t> </a:t>
            </a:r>
            <a:r>
              <a:rPr lang="nb-NO" altLang="nb-NO" sz="2400" dirty="0" err="1"/>
              <a:t>mothers</a:t>
            </a:r>
            <a:r>
              <a:rPr lang="nb-NO" altLang="nb-NO" sz="2400" dirty="0"/>
              <a:t> serum. EGF </a:t>
            </a:r>
            <a:r>
              <a:rPr lang="nb-NO" altLang="nb-NO" sz="2400" dirty="0" err="1"/>
              <a:t>receptors</a:t>
            </a:r>
            <a:r>
              <a:rPr lang="nb-NO" altLang="nb-NO" sz="2400" dirty="0"/>
              <a:t> in </a:t>
            </a:r>
            <a:r>
              <a:rPr lang="nb-NO" altLang="nb-NO" sz="2400" dirty="0" err="1"/>
              <a:t>the</a:t>
            </a:r>
            <a:r>
              <a:rPr lang="nb-NO" altLang="nb-NO" sz="2400" dirty="0"/>
              <a:t> </a:t>
            </a:r>
            <a:r>
              <a:rPr lang="nb-NO" altLang="nb-NO" sz="2400" dirty="0" err="1"/>
              <a:t>infants</a:t>
            </a:r>
            <a:r>
              <a:rPr lang="nb-NO" altLang="nb-NO" sz="2400" dirty="0"/>
              <a:t> gut and </a:t>
            </a:r>
            <a:r>
              <a:rPr lang="nb-NO" altLang="nb-NO" sz="2400" dirty="0" err="1"/>
              <a:t>lungs</a:t>
            </a:r>
            <a:r>
              <a:rPr lang="nb-NO" altLang="nb-NO" sz="2400" dirty="0"/>
              <a:t>. </a:t>
            </a:r>
          </a:p>
          <a:p>
            <a:pPr eaLnBrk="1" hangingPunct="1">
              <a:lnSpc>
                <a:spcPct val="80000"/>
              </a:lnSpc>
            </a:pPr>
            <a:endParaRPr lang="nb-NO" altLang="nb-NO" sz="2400" dirty="0"/>
          </a:p>
          <a:p>
            <a:pPr eaLnBrk="1" hangingPunct="1">
              <a:lnSpc>
                <a:spcPct val="80000"/>
              </a:lnSpc>
            </a:pPr>
            <a:r>
              <a:rPr lang="nb-NO" altLang="nb-NO" sz="2400" dirty="0"/>
              <a:t>68 </a:t>
            </a:r>
            <a:r>
              <a:rPr lang="nb-NO" altLang="nb-NO" sz="2400" dirty="0" err="1"/>
              <a:t>cytokines</a:t>
            </a:r>
            <a:r>
              <a:rPr lang="nb-NO" altLang="nb-NO" sz="2400" dirty="0"/>
              <a:t> in human </a:t>
            </a:r>
            <a:r>
              <a:rPr lang="nb-NO" altLang="nb-NO" sz="2400" dirty="0" err="1"/>
              <a:t>colostrum</a:t>
            </a:r>
            <a:r>
              <a:rPr lang="nb-NO" altLang="nb-NO" sz="2400" dirty="0"/>
              <a:t>. </a:t>
            </a:r>
            <a:r>
              <a:rPr lang="nb-NO" altLang="nb-NO" sz="2400" dirty="0" err="1"/>
              <a:t>Important</a:t>
            </a:r>
            <a:r>
              <a:rPr lang="nb-NO" altLang="nb-NO" sz="2400" dirty="0"/>
              <a:t> for </a:t>
            </a:r>
            <a:r>
              <a:rPr lang="nb-NO" altLang="nb-NO" sz="2400" dirty="0" err="1"/>
              <a:t>downregulation</a:t>
            </a:r>
            <a:r>
              <a:rPr lang="nb-NO" altLang="nb-NO" sz="2400" dirty="0"/>
              <a:t> </a:t>
            </a:r>
            <a:r>
              <a:rPr lang="nb-NO" altLang="nb-NO" sz="2400" dirty="0" err="1"/>
              <a:t>of</a:t>
            </a:r>
            <a:r>
              <a:rPr lang="nb-NO" altLang="nb-NO" sz="2400" dirty="0"/>
              <a:t> </a:t>
            </a:r>
            <a:r>
              <a:rPr lang="nb-NO" altLang="nb-NO" sz="2400" dirty="0" err="1"/>
              <a:t>inflammation</a:t>
            </a:r>
            <a:r>
              <a:rPr lang="nb-NO" altLang="nb-NO" sz="2400" dirty="0"/>
              <a:t>.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559496" y="6091888"/>
            <a:ext cx="9036496" cy="2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0"/>
              </a:spcBef>
              <a:buFontTx/>
              <a:buNone/>
            </a:pPr>
            <a:r>
              <a:rPr lang="nb-NO" altLang="nb-NO" sz="1200" dirty="0" err="1">
                <a:latin typeface="Arial" charset="0"/>
              </a:rPr>
              <a:t>Sanglid</a:t>
            </a:r>
            <a:r>
              <a:rPr lang="nb-NO" altLang="nb-NO" sz="1200" dirty="0">
                <a:latin typeface="Arial" charset="0"/>
              </a:rPr>
              <a:t>. </a:t>
            </a:r>
            <a:r>
              <a:rPr lang="nb-NO" altLang="nb-NO" sz="1200" dirty="0" err="1">
                <a:latin typeface="Arial" charset="0"/>
              </a:rPr>
              <a:t>Exp</a:t>
            </a:r>
            <a:r>
              <a:rPr lang="nb-NO" altLang="nb-NO" sz="1200" dirty="0">
                <a:latin typeface="Arial" charset="0"/>
              </a:rPr>
              <a:t> </a:t>
            </a:r>
            <a:r>
              <a:rPr lang="nb-NO" altLang="nb-NO" sz="1200" dirty="0" err="1">
                <a:latin typeface="Arial" charset="0"/>
              </a:rPr>
              <a:t>Biol</a:t>
            </a:r>
            <a:r>
              <a:rPr lang="nb-NO" altLang="nb-NO" sz="1200" dirty="0">
                <a:latin typeface="Arial" charset="0"/>
              </a:rPr>
              <a:t> Med 2006, Underwood et al. J </a:t>
            </a:r>
            <a:r>
              <a:rPr lang="nb-NO" altLang="nb-NO" sz="1200" dirty="0" err="1">
                <a:latin typeface="Arial" charset="0"/>
              </a:rPr>
              <a:t>Perinatol</a:t>
            </a:r>
            <a:r>
              <a:rPr lang="nb-NO" altLang="nb-NO" sz="1200" dirty="0">
                <a:latin typeface="Arial" charset="0"/>
              </a:rPr>
              <a:t> 2005, Jensen et.al </a:t>
            </a:r>
            <a:r>
              <a:rPr lang="nb-NO" altLang="nb-NO" sz="1200" dirty="0" err="1">
                <a:latin typeface="Arial" charset="0"/>
              </a:rPr>
              <a:t>Jnutr</a:t>
            </a:r>
            <a:r>
              <a:rPr lang="nb-NO" altLang="nb-NO" sz="1200" dirty="0">
                <a:latin typeface="Arial" charset="0"/>
              </a:rPr>
              <a:t> 2001, Meier et al. </a:t>
            </a:r>
            <a:r>
              <a:rPr lang="nb-NO" altLang="nb-NO" sz="1200" dirty="0" err="1">
                <a:latin typeface="Arial" charset="0"/>
              </a:rPr>
              <a:t>Clinics</a:t>
            </a:r>
            <a:r>
              <a:rPr lang="nb-NO" altLang="nb-NO" sz="1200" dirty="0">
                <a:latin typeface="Arial" charset="0"/>
              </a:rPr>
              <a:t> in </a:t>
            </a:r>
            <a:r>
              <a:rPr lang="nb-NO" altLang="nb-NO" sz="1200" dirty="0" err="1">
                <a:latin typeface="Arial" charset="0"/>
              </a:rPr>
              <a:t>Perinatology</a:t>
            </a:r>
            <a:r>
              <a:rPr lang="nb-NO" altLang="nb-NO" sz="1200" dirty="0">
                <a:latin typeface="Arial" charset="0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4072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955824" y="188640"/>
            <a:ext cx="6948488" cy="1143000"/>
          </a:xfrm>
        </p:spPr>
        <p:txBody>
          <a:bodyPr/>
          <a:lstStyle/>
          <a:p>
            <a:r>
              <a:rPr lang="nb-NO" altLang="nb-NO" kern="1200" dirty="0"/>
              <a:t>Preterm </a:t>
            </a:r>
            <a:r>
              <a:rPr lang="nb-NO" altLang="nb-NO" kern="1200" dirty="0" err="1"/>
              <a:t>Colostrum</a:t>
            </a:r>
            <a:endParaRPr lang="nb-NO" altLang="nb-NO" kern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52" y="1462177"/>
            <a:ext cx="10894516" cy="440419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b-NO" dirty="0" err="1"/>
              <a:t>Mammary</a:t>
            </a:r>
            <a:r>
              <a:rPr lang="nb-NO" dirty="0"/>
              <a:t> gland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immature</a:t>
            </a:r>
            <a:r>
              <a:rPr lang="nb-NO" dirty="0"/>
              <a:t> at </a:t>
            </a:r>
            <a:r>
              <a:rPr lang="nb-NO" dirty="0" err="1"/>
              <a:t>birth</a:t>
            </a:r>
            <a:endParaRPr lang="nb-NO" dirty="0"/>
          </a:p>
          <a:p>
            <a:pPr>
              <a:defRPr/>
            </a:pPr>
            <a:r>
              <a:rPr lang="nb-NO" dirty="0"/>
              <a:t>Preterm </a:t>
            </a:r>
            <a:r>
              <a:rPr lang="nb-NO" dirty="0" err="1"/>
              <a:t>colostrum</a:t>
            </a:r>
            <a:endParaRPr lang="nb-NO" dirty="0"/>
          </a:p>
          <a:p>
            <a:pPr lvl="2">
              <a:buFont typeface="Arial" pitchFamily="34" charset="0"/>
              <a:buChar char="–"/>
              <a:defRPr/>
            </a:pPr>
            <a:r>
              <a:rPr lang="nb-NO" sz="2800" dirty="0"/>
              <a:t>lasts longer </a:t>
            </a:r>
            <a:r>
              <a:rPr lang="nb-NO" sz="2800" dirty="0" err="1"/>
              <a:t>than</a:t>
            </a:r>
            <a:r>
              <a:rPr lang="nb-NO" sz="2800" dirty="0"/>
              <a:t> for term </a:t>
            </a:r>
            <a:r>
              <a:rPr lang="nb-NO" sz="2800" dirty="0" err="1"/>
              <a:t>birth</a:t>
            </a:r>
            <a:endParaRPr lang="nb-NO" sz="2800" dirty="0"/>
          </a:p>
          <a:p>
            <a:pPr lvl="2">
              <a:buFont typeface="Arial" pitchFamily="34" charset="0"/>
              <a:buChar char="–"/>
              <a:defRPr/>
            </a:pPr>
            <a:r>
              <a:rPr lang="nb-NO" sz="2800" dirty="0"/>
              <a:t>has </a:t>
            </a:r>
            <a:r>
              <a:rPr lang="nb-NO" sz="2800" dirty="0" err="1"/>
              <a:t>high</a:t>
            </a:r>
            <a:r>
              <a:rPr lang="nb-NO" sz="2800" dirty="0"/>
              <a:t> </a:t>
            </a:r>
            <a:r>
              <a:rPr lang="nb-NO" sz="2800" dirty="0" err="1"/>
              <a:t>level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 err="1"/>
              <a:t>protection</a:t>
            </a:r>
            <a:endParaRPr lang="nb-NO" sz="2800" dirty="0"/>
          </a:p>
          <a:p>
            <a:pPr lvl="3">
              <a:buFont typeface="Arial" pitchFamily="34" charset="0"/>
              <a:buChar char="–"/>
              <a:defRPr/>
            </a:pPr>
            <a:r>
              <a:rPr lang="nb-NO" sz="2400" dirty="0"/>
              <a:t> High </a:t>
            </a:r>
            <a:r>
              <a:rPr lang="nb-NO" sz="2400" dirty="0" err="1"/>
              <a:t>consentration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i="1" dirty="0"/>
              <a:t>Transforming </a:t>
            </a:r>
            <a:r>
              <a:rPr lang="nb-NO" sz="2400" i="1" dirty="0" err="1"/>
              <a:t>growth</a:t>
            </a:r>
            <a:r>
              <a:rPr lang="nb-NO" sz="2400" i="1" dirty="0"/>
              <a:t> </a:t>
            </a:r>
            <a:r>
              <a:rPr lang="nb-NO" sz="2400" i="1" dirty="0" err="1"/>
              <a:t>factor</a:t>
            </a:r>
            <a:r>
              <a:rPr lang="nb-NO" sz="2400" i="1" dirty="0"/>
              <a:t> – beta</a:t>
            </a:r>
          </a:p>
          <a:p>
            <a:pPr lvl="4">
              <a:buFont typeface="Arial" pitchFamily="34" charset="0"/>
              <a:buChar char="–"/>
              <a:defRPr/>
            </a:pPr>
            <a:r>
              <a:rPr lang="nb-NO" sz="2400" dirty="0"/>
              <a:t>promotes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infants</a:t>
            </a:r>
            <a:r>
              <a:rPr lang="nb-NO" sz="2400" dirty="0"/>
              <a:t> </a:t>
            </a:r>
            <a:r>
              <a:rPr lang="nb-NO" sz="2400" dirty="0" err="1"/>
              <a:t>production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antibody </a:t>
            </a:r>
            <a:r>
              <a:rPr lang="nb-NO" sz="2400" dirty="0" err="1"/>
              <a:t>Ig</a:t>
            </a:r>
            <a:r>
              <a:rPr lang="nb-NO" sz="2400" dirty="0"/>
              <a:t> A. </a:t>
            </a:r>
          </a:p>
          <a:p>
            <a:pPr marL="0" indent="0">
              <a:buNone/>
              <a:defRPr/>
            </a:pPr>
            <a:endParaRPr lang="nb-NO" dirty="0"/>
          </a:p>
          <a:p>
            <a:pPr marL="0" lvl="1" indent="0">
              <a:buNone/>
              <a:defRPr/>
            </a:pPr>
            <a:r>
              <a:rPr lang="nb-NO" sz="2800" dirty="0" err="1">
                <a:solidFill>
                  <a:srgbClr val="FF0000"/>
                </a:solidFill>
              </a:rPr>
              <a:t>Formula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should</a:t>
            </a:r>
            <a:r>
              <a:rPr lang="nb-NO" sz="2800" dirty="0">
                <a:solidFill>
                  <a:srgbClr val="FF0000"/>
                </a:solidFill>
              </a:rPr>
              <a:t> not be </a:t>
            </a:r>
            <a:r>
              <a:rPr lang="nb-NO" sz="2800" dirty="0" err="1">
                <a:solidFill>
                  <a:srgbClr val="FF0000"/>
                </a:solidFill>
              </a:rPr>
              <a:t>substituded</a:t>
            </a:r>
            <a:r>
              <a:rPr lang="nb-NO" sz="2800" dirty="0">
                <a:solidFill>
                  <a:srgbClr val="FF0000"/>
                </a:solidFill>
              </a:rPr>
              <a:t> for </a:t>
            </a:r>
            <a:r>
              <a:rPr lang="nb-NO" sz="2800" dirty="0" err="1">
                <a:solidFill>
                  <a:srgbClr val="FF0000"/>
                </a:solidFill>
              </a:rPr>
              <a:t>colostrum</a:t>
            </a:r>
            <a:r>
              <a:rPr lang="nb-NO" sz="2800" dirty="0">
                <a:solidFill>
                  <a:srgbClr val="FF0000"/>
                </a:solidFill>
              </a:rPr>
              <a:t>/human </a:t>
            </a:r>
            <a:r>
              <a:rPr lang="nb-NO" sz="2800" dirty="0" err="1">
                <a:solidFill>
                  <a:srgbClr val="FF0000"/>
                </a:solidFill>
              </a:rPr>
              <a:t>milk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unless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there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are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no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other</a:t>
            </a:r>
            <a:r>
              <a:rPr lang="nb-NO" sz="2800" dirty="0">
                <a:solidFill>
                  <a:srgbClr val="FF0000"/>
                </a:solidFill>
              </a:rPr>
              <a:t> alternatives</a:t>
            </a:r>
          </a:p>
        </p:txBody>
      </p:sp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2387872" y="5960314"/>
            <a:ext cx="694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1200" dirty="0" err="1">
                <a:latin typeface="Arial" charset="0"/>
              </a:rPr>
              <a:t>Oqawa</a:t>
            </a:r>
            <a:r>
              <a:rPr lang="nb-NO" altLang="nb-NO" sz="1200" dirty="0">
                <a:latin typeface="Arial" charset="0"/>
              </a:rPr>
              <a:t> et al. </a:t>
            </a:r>
            <a:r>
              <a:rPr lang="nb-NO" altLang="nb-NO" sz="1200" dirty="0" err="1">
                <a:latin typeface="Arial" charset="0"/>
              </a:rPr>
              <a:t>Early</a:t>
            </a:r>
            <a:r>
              <a:rPr lang="nb-NO" altLang="nb-NO" sz="1200" dirty="0">
                <a:latin typeface="Arial" charset="0"/>
              </a:rPr>
              <a:t> </a:t>
            </a:r>
            <a:r>
              <a:rPr lang="nb-NO" altLang="nb-NO" sz="1200" dirty="0" err="1">
                <a:latin typeface="Arial" charset="0"/>
              </a:rPr>
              <a:t>Hum</a:t>
            </a:r>
            <a:r>
              <a:rPr lang="nb-NO" altLang="nb-NO" sz="1200" dirty="0">
                <a:latin typeface="Arial" charset="0"/>
              </a:rPr>
              <a:t> </a:t>
            </a:r>
            <a:r>
              <a:rPr lang="nb-NO" altLang="nb-NO" sz="1200" dirty="0" err="1">
                <a:latin typeface="Arial" charset="0"/>
              </a:rPr>
              <a:t>Dev</a:t>
            </a:r>
            <a:r>
              <a:rPr lang="nb-NO" altLang="nb-NO" sz="1200" dirty="0">
                <a:latin typeface="Arial" charset="0"/>
              </a:rPr>
              <a:t>. 2004, Meier et al. </a:t>
            </a:r>
            <a:r>
              <a:rPr lang="nb-NO" altLang="nb-NO" sz="1200" dirty="0" err="1">
                <a:latin typeface="Arial" charset="0"/>
              </a:rPr>
              <a:t>Clinics</a:t>
            </a:r>
            <a:r>
              <a:rPr lang="nb-NO" altLang="nb-NO" sz="1200" dirty="0">
                <a:latin typeface="Arial" charset="0"/>
              </a:rPr>
              <a:t> in </a:t>
            </a:r>
            <a:r>
              <a:rPr lang="nb-NO" altLang="nb-NO" sz="1200" dirty="0" err="1">
                <a:latin typeface="Arial" charset="0"/>
              </a:rPr>
              <a:t>Perinatology</a:t>
            </a:r>
            <a:r>
              <a:rPr lang="nb-NO" altLang="nb-NO" sz="1200" dirty="0">
                <a:latin typeface="Arial" charset="0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3931282188"/>
      </p:ext>
    </p:extLst>
  </p:cSld>
  <p:clrMapOvr>
    <a:masterClrMapping/>
  </p:clrMapOvr>
</p:sld>
</file>

<file path=ppt/theme/theme1.xml><?xml version="1.0" encoding="utf-8"?>
<a:theme xmlns:a="http://schemas.openxmlformats.org/drawingml/2006/main" name="Issue 1. Friendly Delivery Room">
  <a:themeElements>
    <a:clrScheme name="standard_eng 1">
      <a:dk1>
        <a:srgbClr val="000000"/>
      </a:dk1>
      <a:lt1>
        <a:srgbClr val="FFFFFF"/>
      </a:lt1>
      <a:dk2>
        <a:srgbClr val="000000"/>
      </a:dk2>
      <a:lt2>
        <a:srgbClr val="BDBDBD"/>
      </a:lt2>
      <a:accent1>
        <a:srgbClr val="39A1FF"/>
      </a:accent1>
      <a:accent2>
        <a:srgbClr val="CC00A0"/>
      </a:accent2>
      <a:accent3>
        <a:srgbClr val="FFFFFF"/>
      </a:accent3>
      <a:accent4>
        <a:srgbClr val="000000"/>
      </a:accent4>
      <a:accent5>
        <a:srgbClr val="AECDFF"/>
      </a:accent5>
      <a:accent6>
        <a:srgbClr val="B90091"/>
      </a:accent6>
      <a:hlink>
        <a:srgbClr val="00BEB5"/>
      </a:hlink>
      <a:folHlink>
        <a:srgbClr val="B2B2B2"/>
      </a:folHlink>
    </a:clrScheme>
    <a:fontScheme name="standard_eng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_eng 1">
        <a:dk1>
          <a:srgbClr val="000000"/>
        </a:dk1>
        <a:lt1>
          <a:srgbClr val="FFFFFF"/>
        </a:lt1>
        <a:dk2>
          <a:srgbClr val="000000"/>
        </a:dk2>
        <a:lt2>
          <a:srgbClr val="BDBDBD"/>
        </a:lt2>
        <a:accent1>
          <a:srgbClr val="39A1FF"/>
        </a:accent1>
        <a:accent2>
          <a:srgbClr val="CC00A0"/>
        </a:accent2>
        <a:accent3>
          <a:srgbClr val="FFFFFF"/>
        </a:accent3>
        <a:accent4>
          <a:srgbClr val="000000"/>
        </a:accent4>
        <a:accent5>
          <a:srgbClr val="AECDFF"/>
        </a:accent5>
        <a:accent6>
          <a:srgbClr val="B90091"/>
        </a:accent6>
        <a:hlink>
          <a:srgbClr val="00BEB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Issue 1. Friendly Delivery Room</Template>
  <TotalTime>2507</TotalTime>
  <Words>2505</Words>
  <Application>Microsoft Office PowerPoint</Application>
  <PresentationFormat>Widescreen</PresentationFormat>
  <Paragraphs>458</Paragraphs>
  <Slides>73</Slides>
  <Notes>42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Calibri</vt:lpstr>
      <vt:lpstr>Helvetica</vt:lpstr>
      <vt:lpstr>Symbol</vt:lpstr>
      <vt:lpstr>Times New Roman</vt:lpstr>
      <vt:lpstr>Wingdings</vt:lpstr>
      <vt:lpstr>Issue 1. Friendly Delivery Room</vt:lpstr>
      <vt:lpstr>  Breastmilk-colostrum Skin-to-skin care Breastfeeding  Cup-feeding  </vt:lpstr>
      <vt:lpstr>Impacts of formula milk on infants and colostrum</vt:lpstr>
      <vt:lpstr>Breastfeeding benefits</vt:lpstr>
      <vt:lpstr>Evolution</vt:lpstr>
      <vt:lpstr>Human milk is dynamic Adjusted to the needs of the spesific child</vt:lpstr>
      <vt:lpstr>PowerPoint Presentation</vt:lpstr>
      <vt:lpstr>Human milk as medicine immunological and developmental properties</vt:lpstr>
      <vt:lpstr>Colostrum is GOLD  Transition from intrauterine to extrauterine nutrition</vt:lpstr>
      <vt:lpstr>Preterm Colostrum</vt:lpstr>
      <vt:lpstr>Unfortunate effects of formula  - since it is not human milk/colostrum </vt:lpstr>
      <vt:lpstr>Disease caused by inflammation </vt:lpstr>
      <vt:lpstr> Formula is cowmilk based</vt:lpstr>
      <vt:lpstr>PowerPoint Presentation</vt:lpstr>
      <vt:lpstr>Breastfeeding counselling  and difficult cases </vt:lpstr>
      <vt:lpstr>PowerPoint Presentation</vt:lpstr>
      <vt:lpstr>PowerPoint Presentation</vt:lpstr>
      <vt:lpstr> </vt:lpstr>
      <vt:lpstr>PowerPoint Presentation</vt:lpstr>
      <vt:lpstr>PowerPoint Presentation</vt:lpstr>
      <vt:lpstr>Cross-cradle hold</vt:lpstr>
      <vt:lpstr>Twin position </vt:lpstr>
      <vt:lpstr>Laying on your side </vt:lpstr>
      <vt:lpstr>Biological nurturing (Laid-back position)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Breastfeeding observation</vt:lpstr>
      <vt:lpstr>PowerPoint Presentation</vt:lpstr>
      <vt:lpstr> Shaping the breast:  </vt:lpstr>
      <vt:lpstr>NB! Not to close to the nipple!</vt:lpstr>
      <vt:lpstr>Positioning of the baby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Assessment of latch  </vt:lpstr>
      <vt:lpstr>PowerPoint Presentation</vt:lpstr>
      <vt:lpstr>Inverted nipples</vt:lpstr>
      <vt:lpstr>Inverted nipples</vt:lpstr>
      <vt:lpstr>Niplette or pump might help</vt:lpstr>
      <vt:lpstr>Engorgement</vt:lpstr>
      <vt:lpstr>PowerPoint Presentation</vt:lpstr>
      <vt:lpstr>Sleepy baby </vt:lpstr>
      <vt:lpstr>Cup feeding instead of bottle feeding </vt:lpstr>
      <vt:lpstr>PowerPoint Presentation</vt:lpstr>
      <vt:lpstr>BFHI 2017</vt:lpstr>
      <vt:lpstr>PowerPoint Presentation</vt:lpstr>
      <vt:lpstr>PowerPoint Presentation</vt:lpstr>
      <vt:lpstr> Responsiveness to the prematures babies cues also aplies to health personell   </vt:lpstr>
      <vt:lpstr>Support of breastfeeding for mothers with premature babies</vt:lpstr>
      <vt:lpstr>PowerPoint Presentation</vt:lpstr>
      <vt:lpstr>PowerPoint Presentation</vt:lpstr>
      <vt:lpstr>Skin-to-skin for premature babies </vt:lpstr>
      <vt:lpstr>PowerPoint Presentation</vt:lpstr>
      <vt:lpstr>PowerPoint Presentation</vt:lpstr>
      <vt:lpstr>Responsiveness to the babies cues for readyness for feeding:    </vt:lpstr>
      <vt:lpstr>  Responsiveness to the premature baby’s cues when hungry, full or not able to eat more due to maturety   </vt:lpstr>
      <vt:lpstr>Proper cup-feeding </vt:lpstr>
      <vt:lpstr>PowerPoint Presentation</vt:lpstr>
      <vt:lpstr>Proper cup-feeding </vt:lpstr>
      <vt:lpstr>Proper cup-feeding </vt:lpstr>
      <vt:lpstr>Responsive feeding  </vt:lpstr>
      <vt:lpstr>How to cup-feed proper </vt:lpstr>
      <vt:lpstr>PowerPoint Presentation</vt:lpstr>
    </vt:vector>
  </TitlesOfParts>
  <Company>Oslo universitetssykehus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Ina Landau Aasen</dc:creator>
  <cp:lastModifiedBy>Duong (A&amp;T) Vu</cp:lastModifiedBy>
  <cp:revision>237</cp:revision>
  <dcterms:created xsi:type="dcterms:W3CDTF">2018-11-26T08:27:58Z</dcterms:created>
  <dcterms:modified xsi:type="dcterms:W3CDTF">2019-12-13T05:01:58Z</dcterms:modified>
</cp:coreProperties>
</file>