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9" r:id="rId2"/>
    <p:sldMasterId id="2147483678" r:id="rId3"/>
  </p:sldMasterIdLst>
  <p:notesMasterIdLst>
    <p:notesMasterId r:id="rId24"/>
  </p:notesMasterIdLst>
  <p:handoutMasterIdLst>
    <p:handoutMasterId r:id="rId25"/>
  </p:handoutMasterIdLst>
  <p:sldIdLst>
    <p:sldId id="361" r:id="rId4"/>
    <p:sldId id="570" r:id="rId5"/>
    <p:sldId id="590" r:id="rId6"/>
    <p:sldId id="589" r:id="rId7"/>
    <p:sldId id="585" r:id="rId8"/>
    <p:sldId id="572" r:id="rId9"/>
    <p:sldId id="586" r:id="rId10"/>
    <p:sldId id="417" r:id="rId11"/>
    <p:sldId id="436" r:id="rId12"/>
    <p:sldId id="597" r:id="rId13"/>
    <p:sldId id="598" r:id="rId14"/>
    <p:sldId id="599" r:id="rId15"/>
    <p:sldId id="405" r:id="rId16"/>
    <p:sldId id="434" r:id="rId17"/>
    <p:sldId id="433" r:id="rId18"/>
    <p:sldId id="600" r:id="rId19"/>
    <p:sldId id="601" r:id="rId20"/>
    <p:sldId id="408" r:id="rId21"/>
    <p:sldId id="588" r:id="rId22"/>
    <p:sldId id="583" r:id="rId23"/>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emat Hajeebhoy" initials="NH" lastIdx="8" clrIdx="0"/>
  <p:cmAuthor id="1" name="Christine Demmelmaier" initials="CD" lastIdx="4" clrIdx="1">
    <p:extLst>
      <p:ext uri="{19B8F6BF-5375-455C-9EA6-DF929625EA0E}">
        <p15:presenceInfo xmlns:p15="http://schemas.microsoft.com/office/powerpoint/2012/main" userId="S-1-5-21-3803739944-511804359-1636214392-36022" providerId="AD"/>
      </p:ext>
    </p:extLst>
  </p:cmAuthor>
  <p:cmAuthor id="2" name="Laura Itzkowitz" initials="LI" lastIdx="1" clrIdx="2">
    <p:extLst>
      <p:ext uri="{19B8F6BF-5375-455C-9EA6-DF929625EA0E}">
        <p15:presenceInfo xmlns:p15="http://schemas.microsoft.com/office/powerpoint/2012/main" userId="f89301f5ba90536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55543E"/>
    <a:srgbClr val="D9D9D9"/>
    <a:srgbClr val="93836C"/>
    <a:srgbClr val="005E5E"/>
    <a:srgbClr val="625C55"/>
    <a:srgbClr val="99C352"/>
    <a:srgbClr val="AED5B2"/>
    <a:srgbClr val="F7964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8130" autoAdjust="0"/>
    <p:restoredTop sz="64914" autoAdjust="0"/>
  </p:normalViewPr>
  <p:slideViewPr>
    <p:cSldViewPr showGuides="1">
      <p:cViewPr varScale="1">
        <p:scale>
          <a:sx n="47" d="100"/>
          <a:sy n="47" d="100"/>
        </p:scale>
        <p:origin x="570" y="4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73" d="100"/>
          <a:sy n="73" d="100"/>
        </p:scale>
        <p:origin x="135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 /><Relationship Id="rId13" Type="http://schemas.openxmlformats.org/officeDocument/2006/relationships/slide" Target="slides/slide10.xml" /><Relationship Id="rId18" Type="http://schemas.openxmlformats.org/officeDocument/2006/relationships/slide" Target="slides/slide15.xml" /><Relationship Id="rId26" Type="http://schemas.openxmlformats.org/officeDocument/2006/relationships/commentAuthors" Target="commentAuthors.xml" /><Relationship Id="rId3" Type="http://schemas.openxmlformats.org/officeDocument/2006/relationships/slideMaster" Target="slideMasters/slideMaster3.xml" /><Relationship Id="rId21" Type="http://schemas.openxmlformats.org/officeDocument/2006/relationships/slide" Target="slides/slide18.xml" /><Relationship Id="rId7" Type="http://schemas.openxmlformats.org/officeDocument/2006/relationships/slide" Target="slides/slide4.xml" /><Relationship Id="rId12" Type="http://schemas.openxmlformats.org/officeDocument/2006/relationships/slide" Target="slides/slide9.xml" /><Relationship Id="rId17" Type="http://schemas.openxmlformats.org/officeDocument/2006/relationships/slide" Target="slides/slide14.xml" /><Relationship Id="rId25" Type="http://schemas.openxmlformats.org/officeDocument/2006/relationships/handoutMaster" Target="handoutMasters/handoutMaster1.xml" /><Relationship Id="rId2" Type="http://schemas.openxmlformats.org/officeDocument/2006/relationships/slideMaster" Target="slideMasters/slideMaster2.xml" /><Relationship Id="rId16" Type="http://schemas.openxmlformats.org/officeDocument/2006/relationships/slide" Target="slides/slide13.xml" /><Relationship Id="rId20" Type="http://schemas.openxmlformats.org/officeDocument/2006/relationships/slide" Target="slides/slide17.xml" /><Relationship Id="rId29" Type="http://schemas.openxmlformats.org/officeDocument/2006/relationships/theme" Target="theme/theme1.xml" /><Relationship Id="rId1" Type="http://schemas.openxmlformats.org/officeDocument/2006/relationships/slideMaster" Target="slideMasters/slideMaster1.xml" /><Relationship Id="rId6" Type="http://schemas.openxmlformats.org/officeDocument/2006/relationships/slide" Target="slides/slide3.xml" /><Relationship Id="rId11" Type="http://schemas.openxmlformats.org/officeDocument/2006/relationships/slide" Target="slides/slide8.xml" /><Relationship Id="rId24" Type="http://schemas.openxmlformats.org/officeDocument/2006/relationships/notesMaster" Target="notesMasters/notesMaster1.xml" /><Relationship Id="rId5" Type="http://schemas.openxmlformats.org/officeDocument/2006/relationships/slide" Target="slides/slide2.xml" /><Relationship Id="rId15" Type="http://schemas.openxmlformats.org/officeDocument/2006/relationships/slide" Target="slides/slide12.xml" /><Relationship Id="rId23" Type="http://schemas.openxmlformats.org/officeDocument/2006/relationships/slide" Target="slides/slide20.xml" /><Relationship Id="rId28" Type="http://schemas.openxmlformats.org/officeDocument/2006/relationships/viewProps" Target="viewProps.xml" /><Relationship Id="rId10" Type="http://schemas.openxmlformats.org/officeDocument/2006/relationships/slide" Target="slides/slide7.xml" /><Relationship Id="rId19" Type="http://schemas.openxmlformats.org/officeDocument/2006/relationships/slide" Target="slides/slide16.xml" /><Relationship Id="rId31" Type="http://schemas.microsoft.com/office/2016/11/relationships/changesInfo" Target="changesInfos/changesInfo1.xml" /><Relationship Id="rId4" Type="http://schemas.openxmlformats.org/officeDocument/2006/relationships/slide" Target="slides/slide1.xml" /><Relationship Id="rId9" Type="http://schemas.openxmlformats.org/officeDocument/2006/relationships/slide" Target="slides/slide6.xml" /><Relationship Id="rId14" Type="http://schemas.openxmlformats.org/officeDocument/2006/relationships/slide" Target="slides/slide11.xml" /><Relationship Id="rId22" Type="http://schemas.openxmlformats.org/officeDocument/2006/relationships/slide" Target="slides/slide19.xml" /><Relationship Id="rId27" Type="http://schemas.openxmlformats.org/officeDocument/2006/relationships/presProps" Target="presProps.xml" /><Relationship Id="rId30" Type="http://schemas.openxmlformats.org/officeDocument/2006/relationships/tableStyles" Target="tableStyles.xml" /></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ng Linh Phan" userId="76081472_tp_dropbox" providerId="OAuth2" clId="{E88B944F-98B5-B044-AC20-83FF4D924F32}"/>
    <pc:docChg chg="undo custSel modSld">
      <pc:chgData name="Hong Linh Phan" userId="76081472_tp_dropbox" providerId="OAuth2" clId="{E88B944F-98B5-B044-AC20-83FF4D924F32}" dt="2019-08-13T11:56:20.203" v="159" actId="14100"/>
      <pc:docMkLst>
        <pc:docMk/>
      </pc:docMkLst>
      <pc:sldChg chg="modSp">
        <pc:chgData name="Hong Linh Phan" userId="76081472_tp_dropbox" providerId="OAuth2" clId="{E88B944F-98B5-B044-AC20-83FF4D924F32}" dt="2019-08-13T11:55:40.111" v="155" actId="20577"/>
        <pc:sldMkLst>
          <pc:docMk/>
          <pc:sldMk cId="137069510" sldId="417"/>
        </pc:sldMkLst>
        <pc:spChg chg="mod">
          <ac:chgData name="Hong Linh Phan" userId="76081472_tp_dropbox" providerId="OAuth2" clId="{E88B944F-98B5-B044-AC20-83FF4D924F32}" dt="2019-08-13T11:53:13.504" v="25" actId="2711"/>
          <ac:spMkLst>
            <pc:docMk/>
            <pc:sldMk cId="137069510" sldId="417"/>
            <ac:spMk id="2" creationId="{00000000-0000-0000-0000-000000000000}"/>
          </ac:spMkLst>
        </pc:spChg>
        <pc:spChg chg="mod">
          <ac:chgData name="Hong Linh Phan" userId="76081472_tp_dropbox" providerId="OAuth2" clId="{E88B944F-98B5-B044-AC20-83FF4D924F32}" dt="2019-08-13T11:55:40.111" v="155" actId="20577"/>
          <ac:spMkLst>
            <pc:docMk/>
            <pc:sldMk cId="137069510" sldId="417"/>
            <ac:spMk id="3" creationId="{00000000-0000-0000-0000-000000000000}"/>
          </ac:spMkLst>
        </pc:spChg>
      </pc:sldChg>
      <pc:sldChg chg="modSp">
        <pc:chgData name="Hong Linh Phan" userId="76081472_tp_dropbox" providerId="OAuth2" clId="{E88B944F-98B5-B044-AC20-83FF4D924F32}" dt="2019-08-13T11:56:20.203" v="159" actId="14100"/>
        <pc:sldMkLst>
          <pc:docMk/>
          <pc:sldMk cId="2254746452" sldId="436"/>
        </pc:sldMkLst>
        <pc:spChg chg="mod">
          <ac:chgData name="Hong Linh Phan" userId="76081472_tp_dropbox" providerId="OAuth2" clId="{E88B944F-98B5-B044-AC20-83FF4D924F32}" dt="2019-08-13T11:56:20.203" v="159" actId="14100"/>
          <ac:spMkLst>
            <pc:docMk/>
            <pc:sldMk cId="2254746452" sldId="436"/>
            <ac:spMk id="2"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68FE85-7AFF-4C54-A90D-87740F9B4A58}" type="doc">
      <dgm:prSet loTypeId="urn:microsoft.com/office/officeart/2005/8/layout/default" loCatId="list" qsTypeId="urn:microsoft.com/office/officeart/2005/8/quickstyle/simple1" qsCatId="simple" csTypeId="urn:microsoft.com/office/officeart/2005/8/colors/accent1_2" csCatId="accent1" phldr="1"/>
      <dgm:spPr/>
    </dgm:pt>
    <dgm:pt modelId="{26E5ED97-1BA4-4F13-AF1F-609376E26B6F}">
      <dgm:prSet phldrT="[Tekst]"/>
      <dgm:spPr/>
      <dgm:t>
        <a:bodyPr/>
        <a:lstStyle/>
        <a:p>
          <a:r>
            <a:rPr lang="en-US" noProof="0" dirty="0"/>
            <a:t>Poor implementation of BMS Codes</a:t>
          </a:r>
        </a:p>
      </dgm:t>
    </dgm:pt>
    <dgm:pt modelId="{C58C01F2-8D09-4F64-B6FC-FCF0EA529BB9}" type="parTrans" cxnId="{0DAA50F5-B162-4C87-8B99-F671D13573A7}">
      <dgm:prSet/>
      <dgm:spPr/>
      <dgm:t>
        <a:bodyPr/>
        <a:lstStyle/>
        <a:p>
          <a:endParaRPr lang="nb-NO"/>
        </a:p>
      </dgm:t>
    </dgm:pt>
    <dgm:pt modelId="{78BD8C81-B955-4A3A-982D-0A68708ADAD5}" type="sibTrans" cxnId="{0DAA50F5-B162-4C87-8B99-F671D13573A7}">
      <dgm:prSet/>
      <dgm:spPr/>
      <dgm:t>
        <a:bodyPr/>
        <a:lstStyle/>
        <a:p>
          <a:endParaRPr lang="nb-NO"/>
        </a:p>
      </dgm:t>
    </dgm:pt>
    <dgm:pt modelId="{7CE45E2E-A65F-4E92-9E2F-1BF5193F2D84}">
      <dgm:prSet phldrT="[Tekst]"/>
      <dgm:spPr/>
      <dgm:t>
        <a:bodyPr/>
        <a:lstStyle/>
        <a:p>
          <a:r>
            <a:rPr lang="en-US" noProof="0" dirty="0"/>
            <a:t>BMS industry increasing their marketing budgets </a:t>
          </a:r>
        </a:p>
      </dgm:t>
    </dgm:pt>
    <dgm:pt modelId="{C1CB7D6F-64AC-4DC6-945E-DF55B2C757A0}" type="parTrans" cxnId="{F94F893A-6A73-44BC-B23B-D94C56F01951}">
      <dgm:prSet/>
      <dgm:spPr/>
      <dgm:t>
        <a:bodyPr/>
        <a:lstStyle/>
        <a:p>
          <a:endParaRPr lang="nb-NO"/>
        </a:p>
      </dgm:t>
    </dgm:pt>
    <dgm:pt modelId="{C18271DE-66E1-4215-96D5-6E31CC2BE91B}" type="sibTrans" cxnId="{F94F893A-6A73-44BC-B23B-D94C56F01951}">
      <dgm:prSet/>
      <dgm:spPr/>
      <dgm:t>
        <a:bodyPr/>
        <a:lstStyle/>
        <a:p>
          <a:endParaRPr lang="nb-NO"/>
        </a:p>
      </dgm:t>
    </dgm:pt>
    <dgm:pt modelId="{51487645-7889-47E4-B59F-7F23CC85188E}">
      <dgm:prSet phldrT="[Tekst]"/>
      <dgm:spPr/>
      <dgm:t>
        <a:bodyPr/>
        <a:lstStyle/>
        <a:p>
          <a:r>
            <a:rPr lang="en-US" noProof="0" dirty="0"/>
            <a:t>Low breastfeeding rates</a:t>
          </a:r>
        </a:p>
      </dgm:t>
    </dgm:pt>
    <dgm:pt modelId="{DAAC208D-0F9D-4C94-9BFC-C23440569945}" type="parTrans" cxnId="{50964EA8-4630-4A0D-82E8-1F2919FF6BF5}">
      <dgm:prSet/>
      <dgm:spPr/>
      <dgm:t>
        <a:bodyPr/>
        <a:lstStyle/>
        <a:p>
          <a:endParaRPr lang="nb-NO"/>
        </a:p>
      </dgm:t>
    </dgm:pt>
    <dgm:pt modelId="{841E6947-FBAB-4EEA-8F95-18B3EC2E8EF1}" type="sibTrans" cxnId="{50964EA8-4630-4A0D-82E8-1F2919FF6BF5}">
      <dgm:prSet/>
      <dgm:spPr/>
      <dgm:t>
        <a:bodyPr/>
        <a:lstStyle/>
        <a:p>
          <a:endParaRPr lang="nb-NO"/>
        </a:p>
      </dgm:t>
    </dgm:pt>
    <dgm:pt modelId="{F7DE8BA1-A5EC-4382-877D-D5F7A3F7FCFF}" type="pres">
      <dgm:prSet presAssocID="{8068FE85-7AFF-4C54-A90D-87740F9B4A58}" presName="diagram" presStyleCnt="0">
        <dgm:presLayoutVars>
          <dgm:dir/>
          <dgm:resizeHandles val="exact"/>
        </dgm:presLayoutVars>
      </dgm:prSet>
      <dgm:spPr/>
    </dgm:pt>
    <dgm:pt modelId="{B43579C9-784A-4D9D-88C4-ECA3EC1F923B}" type="pres">
      <dgm:prSet presAssocID="{26E5ED97-1BA4-4F13-AF1F-609376E26B6F}" presName="node" presStyleLbl="node1" presStyleIdx="0" presStyleCnt="3">
        <dgm:presLayoutVars>
          <dgm:bulletEnabled val="1"/>
        </dgm:presLayoutVars>
      </dgm:prSet>
      <dgm:spPr/>
    </dgm:pt>
    <dgm:pt modelId="{979723BC-1040-4953-9D1A-79EDB7AEDC69}" type="pres">
      <dgm:prSet presAssocID="{78BD8C81-B955-4A3A-982D-0A68708ADAD5}" presName="sibTrans" presStyleCnt="0"/>
      <dgm:spPr/>
    </dgm:pt>
    <dgm:pt modelId="{BEF84D2E-283A-4785-803E-7A5E74D95F79}" type="pres">
      <dgm:prSet presAssocID="{7CE45E2E-A65F-4E92-9E2F-1BF5193F2D84}" presName="node" presStyleLbl="node1" presStyleIdx="1" presStyleCnt="3">
        <dgm:presLayoutVars>
          <dgm:bulletEnabled val="1"/>
        </dgm:presLayoutVars>
      </dgm:prSet>
      <dgm:spPr/>
    </dgm:pt>
    <dgm:pt modelId="{B9D91726-2C60-42F5-BB5B-FC9F2A825FCE}" type="pres">
      <dgm:prSet presAssocID="{C18271DE-66E1-4215-96D5-6E31CC2BE91B}" presName="sibTrans" presStyleCnt="0"/>
      <dgm:spPr/>
    </dgm:pt>
    <dgm:pt modelId="{127CD3BF-0C37-41B4-915A-ACDD1F000D1B}" type="pres">
      <dgm:prSet presAssocID="{51487645-7889-47E4-B59F-7F23CC85188E}" presName="node" presStyleLbl="node1" presStyleIdx="2" presStyleCnt="3">
        <dgm:presLayoutVars>
          <dgm:bulletEnabled val="1"/>
        </dgm:presLayoutVars>
      </dgm:prSet>
      <dgm:spPr/>
    </dgm:pt>
  </dgm:ptLst>
  <dgm:cxnLst>
    <dgm:cxn modelId="{F94F893A-6A73-44BC-B23B-D94C56F01951}" srcId="{8068FE85-7AFF-4C54-A90D-87740F9B4A58}" destId="{7CE45E2E-A65F-4E92-9E2F-1BF5193F2D84}" srcOrd="1" destOrd="0" parTransId="{C1CB7D6F-64AC-4DC6-945E-DF55B2C757A0}" sibTransId="{C18271DE-66E1-4215-96D5-6E31CC2BE91B}"/>
    <dgm:cxn modelId="{EBE5E876-0110-4381-B9D3-CB0CF0CA5032}" type="presOf" srcId="{7CE45E2E-A65F-4E92-9E2F-1BF5193F2D84}" destId="{BEF84D2E-283A-4785-803E-7A5E74D95F79}" srcOrd="0" destOrd="0" presId="urn:microsoft.com/office/officeart/2005/8/layout/default"/>
    <dgm:cxn modelId="{C5FB2B78-8575-4A29-A281-44F7E4A25051}" type="presOf" srcId="{26E5ED97-1BA4-4F13-AF1F-609376E26B6F}" destId="{B43579C9-784A-4D9D-88C4-ECA3EC1F923B}" srcOrd="0" destOrd="0" presId="urn:microsoft.com/office/officeart/2005/8/layout/default"/>
    <dgm:cxn modelId="{50964EA8-4630-4A0D-82E8-1F2919FF6BF5}" srcId="{8068FE85-7AFF-4C54-A90D-87740F9B4A58}" destId="{51487645-7889-47E4-B59F-7F23CC85188E}" srcOrd="2" destOrd="0" parTransId="{DAAC208D-0F9D-4C94-9BFC-C23440569945}" sibTransId="{841E6947-FBAB-4EEA-8F95-18B3EC2E8EF1}"/>
    <dgm:cxn modelId="{0A2524AF-79E7-4EC1-A0C2-D1DA9EF4B9BB}" type="presOf" srcId="{51487645-7889-47E4-B59F-7F23CC85188E}" destId="{127CD3BF-0C37-41B4-915A-ACDD1F000D1B}" srcOrd="0" destOrd="0" presId="urn:microsoft.com/office/officeart/2005/8/layout/default"/>
    <dgm:cxn modelId="{AFFDC9C0-0C27-4EC4-BD5D-796CB4559409}" type="presOf" srcId="{8068FE85-7AFF-4C54-A90D-87740F9B4A58}" destId="{F7DE8BA1-A5EC-4382-877D-D5F7A3F7FCFF}" srcOrd="0" destOrd="0" presId="urn:microsoft.com/office/officeart/2005/8/layout/default"/>
    <dgm:cxn modelId="{0DAA50F5-B162-4C87-8B99-F671D13573A7}" srcId="{8068FE85-7AFF-4C54-A90D-87740F9B4A58}" destId="{26E5ED97-1BA4-4F13-AF1F-609376E26B6F}" srcOrd="0" destOrd="0" parTransId="{C58C01F2-8D09-4F64-B6FC-FCF0EA529BB9}" sibTransId="{78BD8C81-B955-4A3A-982D-0A68708ADAD5}"/>
    <dgm:cxn modelId="{AC13EA3A-6818-448D-99CA-BF795CD52C8A}" type="presParOf" srcId="{F7DE8BA1-A5EC-4382-877D-D5F7A3F7FCFF}" destId="{B43579C9-784A-4D9D-88C4-ECA3EC1F923B}" srcOrd="0" destOrd="0" presId="urn:microsoft.com/office/officeart/2005/8/layout/default"/>
    <dgm:cxn modelId="{150D0E4F-9CC5-4B71-8DDB-9796BC4E37E2}" type="presParOf" srcId="{F7DE8BA1-A5EC-4382-877D-D5F7A3F7FCFF}" destId="{979723BC-1040-4953-9D1A-79EDB7AEDC69}" srcOrd="1" destOrd="0" presId="urn:microsoft.com/office/officeart/2005/8/layout/default"/>
    <dgm:cxn modelId="{203C84B5-A9A9-47BA-BD23-1C1D33356C9D}" type="presParOf" srcId="{F7DE8BA1-A5EC-4382-877D-D5F7A3F7FCFF}" destId="{BEF84D2E-283A-4785-803E-7A5E74D95F79}" srcOrd="2" destOrd="0" presId="urn:microsoft.com/office/officeart/2005/8/layout/default"/>
    <dgm:cxn modelId="{C9AFF9D1-A5A1-487C-BBE4-88BCED21572D}" type="presParOf" srcId="{F7DE8BA1-A5EC-4382-877D-D5F7A3F7FCFF}" destId="{B9D91726-2C60-42F5-BB5B-FC9F2A825FCE}" srcOrd="3" destOrd="0" presId="urn:microsoft.com/office/officeart/2005/8/layout/default"/>
    <dgm:cxn modelId="{975A4963-EDAB-4773-8A35-D935A11B354B}" type="presParOf" srcId="{F7DE8BA1-A5EC-4382-877D-D5F7A3F7FCFF}" destId="{127CD3BF-0C37-41B4-915A-ACDD1F000D1B}"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3579C9-784A-4D9D-88C4-ECA3EC1F923B}">
      <dsp:nvSpPr>
        <dsp:cNvPr id="0" name=""/>
        <dsp:cNvSpPr/>
      </dsp:nvSpPr>
      <dsp:spPr>
        <a:xfrm>
          <a:off x="846" y="268938"/>
          <a:ext cx="3301193" cy="19807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noProof="0" dirty="0"/>
            <a:t>Poor implementation of BMS Codes</a:t>
          </a:r>
        </a:p>
      </dsp:txBody>
      <dsp:txXfrm>
        <a:off x="846" y="268938"/>
        <a:ext cx="3301193" cy="1980716"/>
      </dsp:txXfrm>
    </dsp:sp>
    <dsp:sp modelId="{BEF84D2E-283A-4785-803E-7A5E74D95F79}">
      <dsp:nvSpPr>
        <dsp:cNvPr id="0" name=""/>
        <dsp:cNvSpPr/>
      </dsp:nvSpPr>
      <dsp:spPr>
        <a:xfrm>
          <a:off x="3632159" y="268938"/>
          <a:ext cx="3301193" cy="19807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noProof="0" dirty="0"/>
            <a:t>BMS industry increasing their marketing budgets </a:t>
          </a:r>
        </a:p>
      </dsp:txBody>
      <dsp:txXfrm>
        <a:off x="3632159" y="268938"/>
        <a:ext cx="3301193" cy="1980716"/>
      </dsp:txXfrm>
    </dsp:sp>
    <dsp:sp modelId="{127CD3BF-0C37-41B4-915A-ACDD1F000D1B}">
      <dsp:nvSpPr>
        <dsp:cNvPr id="0" name=""/>
        <dsp:cNvSpPr/>
      </dsp:nvSpPr>
      <dsp:spPr>
        <a:xfrm>
          <a:off x="1816503" y="2579774"/>
          <a:ext cx="3301193" cy="19807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noProof="0" dirty="0"/>
            <a:t>Low breastfeeding rates</a:t>
          </a:r>
        </a:p>
      </dsp:txBody>
      <dsp:txXfrm>
        <a:off x="1816503" y="2579774"/>
        <a:ext cx="3301193" cy="198071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82016" cy="466088"/>
          </a:xfrm>
          <a:prstGeom prst="rect">
            <a:avLst/>
          </a:prstGeom>
        </p:spPr>
        <p:txBody>
          <a:bodyPr vert="horz" lIns="90562" tIns="45282" rIns="90562" bIns="45282" rtlCol="0"/>
          <a:lstStyle>
            <a:lvl1pPr algn="l">
              <a:defRPr sz="1200"/>
            </a:lvl1pPr>
          </a:lstStyle>
          <a:p>
            <a:endParaRPr lang="en-US"/>
          </a:p>
        </p:txBody>
      </p:sp>
      <p:sp>
        <p:nvSpPr>
          <p:cNvPr id="3" name="Date Placeholder 2"/>
          <p:cNvSpPr>
            <a:spLocks noGrp="1"/>
          </p:cNvSpPr>
          <p:nvPr>
            <p:ph type="dt" sz="quarter" idx="1"/>
          </p:nvPr>
        </p:nvSpPr>
        <p:spPr>
          <a:xfrm>
            <a:off x="3898242" y="2"/>
            <a:ext cx="2982016" cy="466088"/>
          </a:xfrm>
          <a:prstGeom prst="rect">
            <a:avLst/>
          </a:prstGeom>
        </p:spPr>
        <p:txBody>
          <a:bodyPr vert="horz" lIns="90562" tIns="45282" rIns="90562" bIns="45282" rtlCol="0"/>
          <a:lstStyle>
            <a:lvl1pPr algn="r">
              <a:defRPr sz="1200"/>
            </a:lvl1pPr>
          </a:lstStyle>
          <a:p>
            <a:fld id="{18BBBA01-A0F5-4B08-9F42-DB9A9668A529}" type="datetimeFigureOut">
              <a:rPr lang="en-US" smtClean="0"/>
              <a:pPr/>
              <a:t>8/13/2019</a:t>
            </a:fld>
            <a:endParaRPr lang="en-US"/>
          </a:p>
        </p:txBody>
      </p:sp>
      <p:sp>
        <p:nvSpPr>
          <p:cNvPr id="4" name="Footer Placeholder 3"/>
          <p:cNvSpPr>
            <a:spLocks noGrp="1"/>
          </p:cNvSpPr>
          <p:nvPr>
            <p:ph type="ftr" sz="quarter" idx="2"/>
          </p:nvPr>
        </p:nvSpPr>
        <p:spPr>
          <a:xfrm>
            <a:off x="0" y="8830312"/>
            <a:ext cx="2982016" cy="466088"/>
          </a:xfrm>
          <a:prstGeom prst="rect">
            <a:avLst/>
          </a:prstGeom>
        </p:spPr>
        <p:txBody>
          <a:bodyPr vert="horz" lIns="90562" tIns="45282" rIns="90562" bIns="45282" rtlCol="0" anchor="b"/>
          <a:lstStyle>
            <a:lvl1pPr algn="l">
              <a:defRPr sz="1200"/>
            </a:lvl1pPr>
          </a:lstStyle>
          <a:p>
            <a:endParaRPr lang="en-US"/>
          </a:p>
        </p:txBody>
      </p:sp>
      <p:sp>
        <p:nvSpPr>
          <p:cNvPr id="5" name="Slide Number Placeholder 4"/>
          <p:cNvSpPr>
            <a:spLocks noGrp="1"/>
          </p:cNvSpPr>
          <p:nvPr>
            <p:ph type="sldNum" sz="quarter" idx="3"/>
          </p:nvPr>
        </p:nvSpPr>
        <p:spPr>
          <a:xfrm>
            <a:off x="3898242" y="8830312"/>
            <a:ext cx="2982016" cy="466088"/>
          </a:xfrm>
          <a:prstGeom prst="rect">
            <a:avLst/>
          </a:prstGeom>
        </p:spPr>
        <p:txBody>
          <a:bodyPr vert="horz" lIns="90562" tIns="45282" rIns="90562" bIns="45282" rtlCol="0" anchor="b"/>
          <a:lstStyle>
            <a:lvl1pPr algn="r">
              <a:defRPr sz="1200"/>
            </a:lvl1pPr>
          </a:lstStyle>
          <a:p>
            <a:fld id="{8BB99E79-EB71-46DB-A0A4-555A4414805D}" type="slidenum">
              <a:rPr lang="en-US" smtClean="0"/>
              <a:pPr/>
              <a:t>‹#›</a:t>
            </a:fld>
            <a:endParaRPr lang="en-US"/>
          </a:p>
        </p:txBody>
      </p:sp>
    </p:spTree>
    <p:extLst>
      <p:ext uri="{BB962C8B-B14F-4D97-AF65-F5344CB8AC3E}">
        <p14:creationId xmlns:p14="http://schemas.microsoft.com/office/powerpoint/2010/main" val="11344483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742" cy="465138"/>
          </a:xfrm>
          <a:prstGeom prst="rect">
            <a:avLst/>
          </a:prstGeom>
        </p:spPr>
        <p:txBody>
          <a:bodyPr vert="horz" lIns="91424" tIns="45712" rIns="91424" bIns="45712" rtlCol="0"/>
          <a:lstStyle>
            <a:lvl1pPr algn="l">
              <a:defRPr sz="1200"/>
            </a:lvl1pPr>
          </a:lstStyle>
          <a:p>
            <a:endParaRPr lang="en-US"/>
          </a:p>
        </p:txBody>
      </p:sp>
      <p:sp>
        <p:nvSpPr>
          <p:cNvPr id="3" name="Date Placeholder 2"/>
          <p:cNvSpPr>
            <a:spLocks noGrp="1"/>
          </p:cNvSpPr>
          <p:nvPr>
            <p:ph type="dt" idx="1"/>
          </p:nvPr>
        </p:nvSpPr>
        <p:spPr>
          <a:xfrm>
            <a:off x="3897515" y="0"/>
            <a:ext cx="2982742" cy="465138"/>
          </a:xfrm>
          <a:prstGeom prst="rect">
            <a:avLst/>
          </a:prstGeom>
        </p:spPr>
        <p:txBody>
          <a:bodyPr vert="horz" lIns="91424" tIns="45712" rIns="91424" bIns="45712" rtlCol="0"/>
          <a:lstStyle>
            <a:lvl1pPr algn="r">
              <a:defRPr sz="1200"/>
            </a:lvl1pPr>
          </a:lstStyle>
          <a:p>
            <a:fld id="{7FE8E9F8-8606-4C11-BD2D-215C8EAF09F4}" type="datetimeFigureOut">
              <a:rPr lang="en-US" smtClean="0"/>
              <a:pPr/>
              <a:t>8/13/2019</a:t>
            </a:fld>
            <a:endParaRPr lang="en-US"/>
          </a:p>
        </p:txBody>
      </p:sp>
      <p:sp>
        <p:nvSpPr>
          <p:cNvPr id="4" name="Slide Image Placeholder 3"/>
          <p:cNvSpPr>
            <a:spLocks noGrp="1" noRot="1" noChangeAspect="1"/>
          </p:cNvSpPr>
          <p:nvPr>
            <p:ph type="sldImg" idx="2"/>
          </p:nvPr>
        </p:nvSpPr>
        <p:spPr>
          <a:xfrm>
            <a:off x="342900" y="696913"/>
            <a:ext cx="6196013" cy="3486150"/>
          </a:xfrm>
          <a:prstGeom prst="rect">
            <a:avLst/>
          </a:prstGeom>
          <a:noFill/>
          <a:ln w="12700">
            <a:solidFill>
              <a:prstClr val="black"/>
            </a:solidFill>
          </a:ln>
        </p:spPr>
        <p:txBody>
          <a:bodyPr vert="horz" lIns="91424" tIns="45712" rIns="91424" bIns="45712" rtlCol="0" anchor="ctr"/>
          <a:lstStyle/>
          <a:p>
            <a:endParaRPr lang="en-US"/>
          </a:p>
        </p:txBody>
      </p:sp>
      <p:sp>
        <p:nvSpPr>
          <p:cNvPr id="5" name="Notes Placeholder 4"/>
          <p:cNvSpPr>
            <a:spLocks noGrp="1"/>
          </p:cNvSpPr>
          <p:nvPr>
            <p:ph type="body" sz="quarter" idx="3"/>
          </p:nvPr>
        </p:nvSpPr>
        <p:spPr>
          <a:xfrm>
            <a:off x="688805" y="4416428"/>
            <a:ext cx="5504204" cy="4183063"/>
          </a:xfrm>
          <a:prstGeom prst="rect">
            <a:avLst/>
          </a:prstGeom>
        </p:spPr>
        <p:txBody>
          <a:bodyPr vert="horz" lIns="91424" tIns="45712" rIns="91424" bIns="4571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7"/>
            <a:ext cx="2982742" cy="465138"/>
          </a:xfrm>
          <a:prstGeom prst="rect">
            <a:avLst/>
          </a:prstGeom>
        </p:spPr>
        <p:txBody>
          <a:bodyPr vert="horz" lIns="91424" tIns="45712" rIns="91424" bIns="45712" rtlCol="0" anchor="b"/>
          <a:lstStyle>
            <a:lvl1pPr algn="l">
              <a:defRPr sz="1200"/>
            </a:lvl1pPr>
          </a:lstStyle>
          <a:p>
            <a:endParaRPr lang="en-US"/>
          </a:p>
        </p:txBody>
      </p:sp>
      <p:sp>
        <p:nvSpPr>
          <p:cNvPr id="7" name="Slide Number Placeholder 6"/>
          <p:cNvSpPr>
            <a:spLocks noGrp="1"/>
          </p:cNvSpPr>
          <p:nvPr>
            <p:ph type="sldNum" sz="quarter" idx="5"/>
          </p:nvPr>
        </p:nvSpPr>
        <p:spPr>
          <a:xfrm>
            <a:off x="3897515" y="8829677"/>
            <a:ext cx="2982742" cy="465138"/>
          </a:xfrm>
          <a:prstGeom prst="rect">
            <a:avLst/>
          </a:prstGeom>
        </p:spPr>
        <p:txBody>
          <a:bodyPr vert="horz" lIns="91424" tIns="45712" rIns="91424" bIns="45712" rtlCol="0" anchor="b"/>
          <a:lstStyle>
            <a:lvl1pPr algn="r">
              <a:defRPr sz="1200"/>
            </a:lvl1pPr>
          </a:lstStyle>
          <a:p>
            <a:fld id="{D43F3873-0FAA-4293-949F-B92E69545D49}" type="slidenum">
              <a:rPr lang="en-US" smtClean="0"/>
              <a:pPr/>
              <a:t>‹#›</a:t>
            </a:fld>
            <a:endParaRPr lang="en-US"/>
          </a:p>
        </p:txBody>
      </p:sp>
    </p:spTree>
    <p:extLst>
      <p:ext uri="{BB962C8B-B14F-4D97-AF65-F5344CB8AC3E}">
        <p14:creationId xmlns:p14="http://schemas.microsoft.com/office/powerpoint/2010/main" val="1754693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normAutofit/>
          </a:bodyPr>
          <a:lstStyle/>
          <a:p>
            <a:r>
              <a:rPr lang="en-US" baseline="0" dirty="0"/>
              <a:t>Facebook Me </a:t>
            </a:r>
            <a:r>
              <a:rPr lang="en-US" baseline="0" dirty="0" err="1"/>
              <a:t>Nhat</a:t>
            </a:r>
            <a:r>
              <a:rPr lang="en-US" baseline="0" dirty="0"/>
              <a:t> </a:t>
            </a:r>
            <a:r>
              <a:rPr lang="en-US" baseline="0" dirty="0" err="1"/>
              <a:t>Nuoi</a:t>
            </a:r>
            <a:r>
              <a:rPr lang="en-US" baseline="0" dirty="0"/>
              <a:t> Con managed by </a:t>
            </a:r>
            <a:r>
              <a:rPr lang="en-US" baseline="0" dirty="0" err="1"/>
              <a:t>SnB</a:t>
            </a:r>
            <a:r>
              <a:rPr lang="en-US" baseline="0" dirty="0"/>
              <a:t> Company (Viet Nam) – authorized distributor of Ezaki Glico Group (Japan)</a:t>
            </a:r>
          </a:p>
          <a:p>
            <a:r>
              <a:rPr lang="en-US" baseline="0" dirty="0"/>
              <a:t>Source: https://www.facebook.com/GlicoMeNhatNuoiCon/photos/a.481148048725356.1073741827.481147155392112/996121843894638/?type=3&amp;theater</a:t>
            </a:r>
          </a:p>
          <a:p>
            <a:endParaRPr lang="en-US" baseline="0" dirty="0"/>
          </a:p>
          <a:p>
            <a:r>
              <a:rPr lang="en-US" baseline="0" dirty="0"/>
              <a:t>It says the win by the Football Team of Japan over Senegal in the World Cup 2018 was thanks to the players’ strong health that Glico </a:t>
            </a:r>
            <a:r>
              <a:rPr lang="en-US" baseline="0" dirty="0" err="1"/>
              <a:t>Icreo</a:t>
            </a:r>
            <a:r>
              <a:rPr lang="en-US" baseline="0" dirty="0"/>
              <a:t> has been contributing to. Japan team is “Asian Hero”. Product (Step 0) appears in the photo is for baby from 0-9 months. Subject to Viet Nam Government Decree 100 (2014), advertisement and promotion of formula products for children under 2 years old is prohibited. </a:t>
            </a:r>
          </a:p>
        </p:txBody>
      </p:sp>
      <p:sp>
        <p:nvSpPr>
          <p:cNvPr id="4" name="Slide Number Placeholder 3"/>
          <p:cNvSpPr>
            <a:spLocks noGrp="1"/>
          </p:cNvSpPr>
          <p:nvPr>
            <p:ph type="sldNum" sz="quarter" idx="10"/>
          </p:nvPr>
        </p:nvSpPr>
        <p:spPr/>
        <p:txBody>
          <a:bodyPr/>
          <a:lstStyle/>
          <a:p>
            <a:fld id="{D99E45BC-A52B-44A5-BFC0-2236CE1897F4}" type="slidenum">
              <a:rPr lang="en-US" smtClean="0"/>
              <a:pPr/>
              <a:t>1</a:t>
            </a:fld>
            <a:endParaRPr lang="en-US"/>
          </a:p>
        </p:txBody>
      </p:sp>
    </p:spTree>
    <p:extLst>
      <p:ext uri="{BB962C8B-B14F-4D97-AF65-F5344CB8AC3E}">
        <p14:creationId xmlns:p14="http://schemas.microsoft.com/office/powerpoint/2010/main" val="82187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p:txBody>
      </p:sp>
      <p:sp>
        <p:nvSpPr>
          <p:cNvPr id="4" name="Slide Number Placeholder 3"/>
          <p:cNvSpPr>
            <a:spLocks noGrp="1"/>
          </p:cNvSpPr>
          <p:nvPr>
            <p:ph type="sldNum" sz="quarter" idx="10"/>
          </p:nvPr>
        </p:nvSpPr>
        <p:spPr/>
        <p:txBody>
          <a:bodyPr/>
          <a:lstStyle/>
          <a:p>
            <a:fld id="{D43F3873-0FAA-4293-949F-B92E69545D49}" type="slidenum">
              <a:rPr lang="en-US" smtClean="0"/>
              <a:pPr/>
              <a:t>10</a:t>
            </a:fld>
            <a:endParaRPr lang="en-US"/>
          </a:p>
        </p:txBody>
      </p:sp>
    </p:spTree>
    <p:extLst>
      <p:ext uri="{BB962C8B-B14F-4D97-AF65-F5344CB8AC3E}">
        <p14:creationId xmlns:p14="http://schemas.microsoft.com/office/powerpoint/2010/main" val="4251177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noProof="0" dirty="0">
                <a:solidFill>
                  <a:schemeClr val="tx1"/>
                </a:solidFill>
                <a:latin typeface="+mn-lt"/>
                <a:ea typeface="+mn-ea"/>
                <a:cs typeface="+mn-cs"/>
              </a:rPr>
              <a:t>BMS companies commonly used their Facebook pages to promote their brands and products and often gave advice about infant and young child feeding. BMS for children under 24 months old was promoted either directly by using ambiguously the word ‘baby’ or indirectly by showing pictures of the products, newborns, infants, or young children, or sales representatives or health workers offering free samples to new parents in hospitals. Parents were invited to like and share pictures online, and the companies gave advice about infant and young child feeding. Encouraging users to post comments, experiences or pictures provides brand sites with potential marketing content without requiring companies to break any Code rules (i.e. the proscription of the use of images idealizing artificial feeding)</a:t>
            </a:r>
            <a:endParaRPr lang="en-US" noProof="0" dirty="0"/>
          </a:p>
          <a:p>
            <a:endParaRPr lang="en-US" dirty="0"/>
          </a:p>
        </p:txBody>
      </p:sp>
      <p:sp>
        <p:nvSpPr>
          <p:cNvPr id="4" name="Slide Number Placeholder 3"/>
          <p:cNvSpPr>
            <a:spLocks noGrp="1"/>
          </p:cNvSpPr>
          <p:nvPr>
            <p:ph type="sldNum" sz="quarter" idx="10"/>
          </p:nvPr>
        </p:nvSpPr>
        <p:spPr/>
        <p:txBody>
          <a:bodyPr/>
          <a:lstStyle/>
          <a:p>
            <a:fld id="{D43F3873-0FAA-4293-949F-B92E69545D49}" type="slidenum">
              <a:rPr lang="en-US" smtClean="0"/>
              <a:pPr/>
              <a:t>11</a:t>
            </a:fld>
            <a:endParaRPr lang="en-US"/>
          </a:p>
        </p:txBody>
      </p:sp>
    </p:spTree>
    <p:extLst>
      <p:ext uri="{BB962C8B-B14F-4D97-AF65-F5344CB8AC3E}">
        <p14:creationId xmlns:p14="http://schemas.microsoft.com/office/powerpoint/2010/main" val="1995136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3F3873-0FAA-4293-949F-B92E69545D49}" type="slidenum">
              <a:rPr lang="en-US" smtClean="0"/>
              <a:pPr/>
              <a:t>12</a:t>
            </a:fld>
            <a:endParaRPr lang="en-US"/>
          </a:p>
        </p:txBody>
      </p:sp>
    </p:spTree>
    <p:extLst>
      <p:ext uri="{BB962C8B-B14F-4D97-AF65-F5344CB8AC3E}">
        <p14:creationId xmlns:p14="http://schemas.microsoft.com/office/powerpoint/2010/main" val="2842297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310BA-5CE4-4102-9273-859DEAAA0661}" type="slidenum">
              <a:rPr lang="en-US" smtClean="0"/>
              <a:t>13</a:t>
            </a:fld>
            <a:endParaRPr lang="en-US" dirty="0"/>
          </a:p>
        </p:txBody>
      </p:sp>
    </p:spTree>
    <p:extLst>
      <p:ext uri="{BB962C8B-B14F-4D97-AF65-F5344CB8AC3E}">
        <p14:creationId xmlns:p14="http://schemas.microsoft.com/office/powerpoint/2010/main" val="2692670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310BA-5CE4-4102-9273-859DEAAA0661}" type="slidenum">
              <a:rPr lang="en-US" smtClean="0"/>
              <a:t>14</a:t>
            </a:fld>
            <a:endParaRPr lang="en-US" dirty="0"/>
          </a:p>
        </p:txBody>
      </p:sp>
    </p:spTree>
    <p:extLst>
      <p:ext uri="{BB962C8B-B14F-4D97-AF65-F5344CB8AC3E}">
        <p14:creationId xmlns:p14="http://schemas.microsoft.com/office/powerpoint/2010/main" val="2052693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310BA-5CE4-4102-9273-859DEAAA0661}" type="slidenum">
              <a:rPr lang="en-US" smtClean="0"/>
              <a:t>15</a:t>
            </a:fld>
            <a:endParaRPr lang="en-US" dirty="0"/>
          </a:p>
        </p:txBody>
      </p:sp>
    </p:spTree>
    <p:extLst>
      <p:ext uri="{BB962C8B-B14F-4D97-AF65-F5344CB8AC3E}">
        <p14:creationId xmlns:p14="http://schemas.microsoft.com/office/powerpoint/2010/main" val="4136795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Fanpage</a:t>
            </a:r>
            <a:r>
              <a:rPr lang="en-US" baseline="0" dirty="0"/>
              <a:t> of </a:t>
            </a:r>
            <a:r>
              <a:rPr lang="en-US" baseline="0" dirty="0" err="1"/>
              <a:t>SnB</a:t>
            </a:r>
            <a:r>
              <a:rPr lang="en-US" baseline="0" dirty="0"/>
              <a:t> Distribution who are the authorized distributor of Glico </a:t>
            </a:r>
            <a:r>
              <a:rPr lang="en-US" baseline="0" dirty="0" err="1"/>
              <a:t>Icreo</a:t>
            </a:r>
            <a:r>
              <a:rPr lang="en-US" baseline="0" dirty="0"/>
              <a:t>, </a:t>
            </a:r>
            <a:r>
              <a:rPr lang="en-US" baseline="0" dirty="0" err="1"/>
              <a:t>Comotomo</a:t>
            </a:r>
            <a:r>
              <a:rPr lang="en-US" baseline="0" dirty="0"/>
              <a:t>, </a:t>
            </a:r>
            <a:r>
              <a:rPr lang="en-US" baseline="0" dirty="0" err="1"/>
              <a:t>Betta</a:t>
            </a:r>
            <a:endParaRPr lang="en-US" dirty="0"/>
          </a:p>
        </p:txBody>
      </p:sp>
      <p:sp>
        <p:nvSpPr>
          <p:cNvPr id="4" name="Slide Number Placeholder 3"/>
          <p:cNvSpPr>
            <a:spLocks noGrp="1"/>
          </p:cNvSpPr>
          <p:nvPr>
            <p:ph type="sldNum" sz="quarter" idx="10"/>
          </p:nvPr>
        </p:nvSpPr>
        <p:spPr/>
        <p:txBody>
          <a:bodyPr/>
          <a:lstStyle/>
          <a:p>
            <a:fld id="{D43F3873-0FAA-4293-949F-B92E69545D49}" type="slidenum">
              <a:rPr lang="en-US" smtClean="0"/>
              <a:pPr/>
              <a:t>16</a:t>
            </a:fld>
            <a:endParaRPr lang="en-US"/>
          </a:p>
        </p:txBody>
      </p:sp>
    </p:spTree>
    <p:extLst>
      <p:ext uri="{BB962C8B-B14F-4D97-AF65-F5344CB8AC3E}">
        <p14:creationId xmlns:p14="http://schemas.microsoft.com/office/powerpoint/2010/main" val="2921235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3F3873-0FAA-4293-949F-B92E69545D49}" type="slidenum">
              <a:rPr lang="en-US" smtClean="0"/>
              <a:pPr/>
              <a:t>17</a:t>
            </a:fld>
            <a:endParaRPr lang="en-US"/>
          </a:p>
        </p:txBody>
      </p:sp>
    </p:spTree>
    <p:extLst>
      <p:ext uri="{BB962C8B-B14F-4D97-AF65-F5344CB8AC3E}">
        <p14:creationId xmlns:p14="http://schemas.microsoft.com/office/powerpoint/2010/main" val="1265442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3F3873-0FAA-4293-949F-B92E69545D49}" type="slidenum">
              <a:rPr lang="en-US" smtClean="0"/>
              <a:pPr/>
              <a:t>18</a:t>
            </a:fld>
            <a:endParaRPr lang="en-US"/>
          </a:p>
        </p:txBody>
      </p:sp>
    </p:spTree>
    <p:extLst>
      <p:ext uri="{BB962C8B-B14F-4D97-AF65-F5344CB8AC3E}">
        <p14:creationId xmlns:p14="http://schemas.microsoft.com/office/powerpoint/2010/main" val="14216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b="0" i="0" u="none" strike="noStrike" kern="1200" baseline="0" noProof="0" dirty="0">
                <a:solidFill>
                  <a:schemeClr val="tx1"/>
                </a:solidFill>
                <a:latin typeface="+mn-lt"/>
                <a:ea typeface="+mn-ea"/>
                <a:cs typeface="+mn-cs"/>
              </a:rPr>
              <a:t>As part of commitments made under the Convention on the Rights of the Child and the Convention on the Elimination of All Forms of Discrimination</a:t>
            </a:r>
          </a:p>
          <a:p>
            <a:r>
              <a:rPr lang="en-US" sz="1200" b="0" i="0" u="none" strike="noStrike" kern="1200" baseline="0" noProof="0" dirty="0">
                <a:solidFill>
                  <a:schemeClr val="tx1"/>
                </a:solidFill>
                <a:latin typeface="+mn-lt"/>
                <a:ea typeface="+mn-ea"/>
                <a:cs typeface="+mn-cs"/>
              </a:rPr>
              <a:t>against Women, mothers (and families) of infants and young children need to have access to consistent and unbiased information regarding infant</a:t>
            </a:r>
          </a:p>
          <a:p>
            <a:r>
              <a:rPr lang="en-US" sz="1200" b="0" i="0" u="none" strike="noStrike" kern="1200" baseline="0" noProof="0" dirty="0">
                <a:solidFill>
                  <a:schemeClr val="tx1"/>
                </a:solidFill>
                <a:latin typeface="+mn-lt"/>
                <a:ea typeface="+mn-ea"/>
                <a:cs typeface="+mn-cs"/>
              </a:rPr>
              <a:t>nutrition and breast-feeding.</a:t>
            </a:r>
          </a:p>
          <a:p>
            <a:endParaRPr lang="en-US" sz="1200" b="0" i="0" u="none" strike="noStrike" kern="1200" baseline="0" noProof="0" dirty="0">
              <a:solidFill>
                <a:schemeClr val="tx1"/>
              </a:solidFill>
              <a:latin typeface="+mn-lt"/>
              <a:ea typeface="+mn-ea"/>
              <a:cs typeface="+mn-cs"/>
            </a:endParaRPr>
          </a:p>
          <a:p>
            <a:r>
              <a:rPr lang="en-US" sz="1200" b="0" i="0" u="none" strike="noStrike" kern="1200" baseline="0" noProof="0" dirty="0">
                <a:solidFill>
                  <a:schemeClr val="tx1"/>
                </a:solidFill>
                <a:latin typeface="+mn-lt"/>
                <a:ea typeface="+mn-ea"/>
                <a:cs typeface="+mn-cs"/>
              </a:rPr>
              <a:t>Mass media is a potential channel to influence the adoption of the Code and improve breastfeeding practices. Engaging with journalists and making them awake of the consequences and controversies of unethical marketing of BMS can turn them into watchdogs and help report violations.</a:t>
            </a:r>
            <a:endParaRPr lang="en-US" noProof="0" dirty="0"/>
          </a:p>
        </p:txBody>
      </p:sp>
      <p:sp>
        <p:nvSpPr>
          <p:cNvPr id="4" name="Plassholder for lysbildenummer 3"/>
          <p:cNvSpPr>
            <a:spLocks noGrp="1"/>
          </p:cNvSpPr>
          <p:nvPr>
            <p:ph type="sldNum" sz="quarter" idx="10"/>
          </p:nvPr>
        </p:nvSpPr>
        <p:spPr/>
        <p:txBody>
          <a:bodyPr/>
          <a:lstStyle/>
          <a:p>
            <a:fld id="{9205EE18-6D41-47D0-8326-7DD289379482}" type="slidenum">
              <a:rPr lang="en-US" smtClean="0"/>
              <a:t>19</a:t>
            </a:fld>
            <a:endParaRPr lang="en-US"/>
          </a:p>
        </p:txBody>
      </p:sp>
    </p:spTree>
    <p:extLst>
      <p:ext uri="{BB962C8B-B14F-4D97-AF65-F5344CB8AC3E}">
        <p14:creationId xmlns:p14="http://schemas.microsoft.com/office/powerpoint/2010/main" val="3247591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Despite a large amount of evidence, breastfeeding practices remains suboptimal globally. Marketing of breastmilk substitutes has a negative impact on optimal breastfeeding behaviors by altering knowledge, intention, beliefs, self-efficacy, and social norms of mothers and other caregivers.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r>
              <a:rPr lang="en-US" dirty="0"/>
              <a:t>Optimal</a:t>
            </a:r>
            <a:r>
              <a:rPr lang="en-US" baseline="0" dirty="0"/>
              <a:t> </a:t>
            </a:r>
            <a:r>
              <a:rPr lang="en-US" dirty="0"/>
              <a:t>breastfeeding practice could save the lives of more than 800,000 children and 20,000 women annually. In</a:t>
            </a:r>
            <a:r>
              <a:rPr lang="en-US" baseline="0" dirty="0"/>
              <a:t> 7 countries of Southeast Asia alone, more </a:t>
            </a:r>
            <a:r>
              <a:rPr lang="en-US" dirty="0"/>
              <a:t>than 12,000 deaths could be prevented.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r>
              <a:rPr lang="en-US" sz="1200" b="0" i="0" u="none" strike="noStrike" kern="1200" baseline="0" dirty="0">
                <a:solidFill>
                  <a:schemeClr val="tx1"/>
                </a:solidFill>
                <a:latin typeface="+mn-lt"/>
                <a:ea typeface="+mn-ea"/>
                <a:cs typeface="+mn-cs"/>
              </a:rPr>
              <a:t>The International Code of Marketing of Breastmilk Substitutes has guided the promotion and protection of breastfeeding over the last 35 years by setting provisions as a minimum standard to be adopted by nations. The voluntary Code calls on individual governments for legislation and enforcement.</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study </a:t>
            </a:r>
            <a:r>
              <a:rPr lang="en-US" dirty="0"/>
              <a:t>reviewed regulations and performed a media audit of promotion of products under the scope of the International Code of Marketing of Breastmilk Substitutes in Southeast Asia.</a:t>
            </a:r>
            <a:endParaRPr lang="nb-NO" dirty="0"/>
          </a:p>
        </p:txBody>
      </p:sp>
      <p:sp>
        <p:nvSpPr>
          <p:cNvPr id="4" name="Plassholder for lysbildenummer 3"/>
          <p:cNvSpPr>
            <a:spLocks noGrp="1"/>
          </p:cNvSpPr>
          <p:nvPr>
            <p:ph type="sldNum" sz="quarter" idx="10"/>
          </p:nvPr>
        </p:nvSpPr>
        <p:spPr/>
        <p:txBody>
          <a:bodyPr/>
          <a:lstStyle/>
          <a:p>
            <a:fld id="{9205EE18-6D41-47D0-8326-7DD289379482}" type="slidenum">
              <a:rPr lang="en-US" smtClean="0"/>
              <a:t>2</a:t>
            </a:fld>
            <a:endParaRPr lang="en-US"/>
          </a:p>
        </p:txBody>
      </p:sp>
    </p:spTree>
    <p:extLst>
      <p:ext uri="{BB962C8B-B14F-4D97-AF65-F5344CB8AC3E}">
        <p14:creationId xmlns:p14="http://schemas.microsoft.com/office/powerpoint/2010/main" val="3097409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D99E45BC-A52B-44A5-BFC0-2236CE1897F4}"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988851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noProof="0" dirty="0">
                <a:solidFill>
                  <a:schemeClr val="tx1"/>
                </a:solidFill>
                <a:latin typeface="+mn-lt"/>
                <a:ea typeface="+mn-ea"/>
                <a:cs typeface="+mn-cs"/>
              </a:rPr>
              <a:t>To conduct this study, we </a:t>
            </a:r>
            <a:r>
              <a:rPr lang="en-US" dirty="0"/>
              <a:t>began by</a:t>
            </a:r>
            <a:r>
              <a:rPr lang="en-US" baseline="0" dirty="0"/>
              <a:t> </a:t>
            </a:r>
            <a:r>
              <a:rPr lang="en-US" dirty="0"/>
              <a:t>collecting legal documents to understand each country’s specific regulations around</a:t>
            </a:r>
            <a:r>
              <a:rPr lang="en-US" baseline="0" dirty="0"/>
              <a:t> the Code</a:t>
            </a:r>
            <a:r>
              <a:rPr lang="en-US" dirty="0"/>
              <a:t>.</a:t>
            </a:r>
            <a:r>
              <a:rPr lang="en-US" baseline="0" dirty="0"/>
              <a:t> </a:t>
            </a:r>
            <a:r>
              <a:rPr lang="en-US" sz="1200" b="0" i="0" u="none" strike="noStrike" kern="1200" baseline="0" noProof="0" dirty="0">
                <a:solidFill>
                  <a:schemeClr val="tx1"/>
                </a:solidFill>
                <a:latin typeface="+mn-lt"/>
                <a:ea typeface="+mn-ea"/>
                <a:cs typeface="+mn-cs"/>
              </a:rPr>
              <a:t>For each policy, we qualitatively extracted information about the type of legal document, the products, age range, and type of promotion under the scope of the regulation.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noProof="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noProof="0" dirty="0">
                <a:solidFill>
                  <a:schemeClr val="tx1"/>
                </a:solidFill>
                <a:latin typeface="+mn-lt"/>
                <a:ea typeface="+mn-ea"/>
                <a:cs typeface="+mn-cs"/>
              </a:rPr>
              <a:t>Between Jan 2015 and Jan 2016, independent media agencies were contracted to perform systematic media monitoring in each country. The media scan lasted for 3 months in Viet Nam and 6 months in Cambodia, Indonesia, Myanmar, and Thailand. Systematic methods were followed to sort and analyze all materials identified as part of the scan.</a:t>
            </a:r>
            <a:endParaRPr lang="en-US" noProof="0" dirty="0"/>
          </a:p>
          <a:p>
            <a:endParaRPr lang="nb-NO" dirty="0"/>
          </a:p>
        </p:txBody>
      </p:sp>
      <p:sp>
        <p:nvSpPr>
          <p:cNvPr id="4" name="Plassholder for lysbildenummer 3"/>
          <p:cNvSpPr>
            <a:spLocks noGrp="1"/>
          </p:cNvSpPr>
          <p:nvPr>
            <p:ph type="sldNum" sz="quarter" idx="10"/>
          </p:nvPr>
        </p:nvSpPr>
        <p:spPr/>
        <p:txBody>
          <a:bodyPr/>
          <a:lstStyle/>
          <a:p>
            <a:fld id="{9205EE18-6D41-47D0-8326-7DD289379482}" type="slidenum">
              <a:rPr lang="en-US" smtClean="0"/>
              <a:t>3</a:t>
            </a:fld>
            <a:endParaRPr lang="en-US"/>
          </a:p>
        </p:txBody>
      </p:sp>
    </p:spTree>
    <p:extLst>
      <p:ext uri="{BB962C8B-B14F-4D97-AF65-F5344CB8AC3E}">
        <p14:creationId xmlns:p14="http://schemas.microsoft.com/office/powerpoint/2010/main" val="3478372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baseline="0" dirty="0">
                <a:solidFill>
                  <a:schemeClr val="tx1"/>
                </a:solidFill>
                <a:latin typeface="+mn-lt"/>
                <a:ea typeface="+mn-ea"/>
                <a:cs typeface="+mn-cs"/>
              </a:rPr>
              <a:t>Rapid </a:t>
            </a:r>
            <a:r>
              <a:rPr lang="en-US" sz="1200" b="0" i="0" u="none" strike="noStrike" kern="1200" baseline="0" noProof="0" dirty="0">
                <a:solidFill>
                  <a:schemeClr val="tx1"/>
                </a:solidFill>
                <a:latin typeface="+mn-lt"/>
                <a:ea typeface="+mn-ea"/>
                <a:cs typeface="+mn-cs"/>
              </a:rPr>
              <a:t>economic</a:t>
            </a:r>
            <a:r>
              <a:rPr lang="nb-NO"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growth and a large child population make Southeast Asia an important market for baby foods, including breastmilk substitutes. Breastfeeding practices remain suboptimal in Southeast Asia: early initiation of breastfeeding rates are less than 50% and exclusive breastfeeding rates are only 30%. There are large variations in breastfeeding practices in the region. For example, the exclusive breastfeeding prevalence was 74% in Cambodia (in 2010), 24% in Vietnam (in 2014), and 12% in </a:t>
            </a:r>
            <a:r>
              <a:rPr lang="nb-NO" sz="1200" b="0" i="0" u="none" strike="noStrike" kern="1200" baseline="0" dirty="0">
                <a:solidFill>
                  <a:schemeClr val="tx1"/>
                </a:solidFill>
                <a:latin typeface="+mn-lt"/>
                <a:ea typeface="+mn-ea"/>
                <a:cs typeface="+mn-cs"/>
              </a:rPr>
              <a:t>Thailand (in 2012).</a:t>
            </a:r>
          </a:p>
          <a:p>
            <a:endParaRPr lang="nb-NO"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Global sales of BMS were $US 44 billion in 2014 and have grown by nearly 10% each year. To expand market size, BMS companies aggressively market their products in this region and growing-up milk is the key product line, accounting for 50% of market growth between 2013 and 2018. Marketing of GUM contravenes the Code because it usually confuses mothers and family members about child age (i.e. a 12-month-old child in the advertisements could be perceived as a younger infant) and add-in nutrients or non-nutrients (i.e. closer to breastmilk, but sounds like better than breastmilk).</a:t>
            </a:r>
            <a:endParaRPr lang="nb-NO" dirty="0"/>
          </a:p>
          <a:p>
            <a:endParaRPr lang="nb-NO" sz="1200" b="0" i="0" u="none" strike="noStrike" kern="1200" baseline="0" dirty="0">
              <a:solidFill>
                <a:schemeClr val="tx1"/>
              </a:solidFill>
              <a:latin typeface="+mn-lt"/>
              <a:ea typeface="+mn-ea"/>
              <a:cs typeface="+mn-cs"/>
            </a:endParaRPr>
          </a:p>
        </p:txBody>
      </p:sp>
      <p:sp>
        <p:nvSpPr>
          <p:cNvPr id="4" name="Plassholder for lysbildenummer 3"/>
          <p:cNvSpPr>
            <a:spLocks noGrp="1"/>
          </p:cNvSpPr>
          <p:nvPr>
            <p:ph type="sldNum" sz="quarter" idx="10"/>
          </p:nvPr>
        </p:nvSpPr>
        <p:spPr/>
        <p:txBody>
          <a:bodyPr/>
          <a:lstStyle/>
          <a:p>
            <a:fld id="{9205EE18-6D41-47D0-8326-7DD289379482}" type="slidenum">
              <a:rPr lang="en-US" smtClean="0"/>
              <a:t>4</a:t>
            </a:fld>
            <a:endParaRPr lang="en-US"/>
          </a:p>
        </p:txBody>
      </p:sp>
    </p:spTree>
    <p:extLst>
      <p:ext uri="{BB962C8B-B14F-4D97-AF65-F5344CB8AC3E}">
        <p14:creationId xmlns:p14="http://schemas.microsoft.com/office/powerpoint/2010/main" val="469182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just a few examples of some of the violations that were found</a:t>
            </a:r>
            <a:r>
              <a:rPr lang="en-US" baseline="0" dirty="0"/>
              <a:t> as part of the media scans conducted in 5 countries. The violations came from many different brands in many different formats. The reasons for violations ranged from promoting products as a replacement for breastmilk, using pictures of babies or feeding bottles, giving price discounts on formula, advertising formula for children below 12 or 24 months depending on country, and offering free samples.</a:t>
            </a:r>
          </a:p>
          <a:p>
            <a:endParaRPr lang="en-US" baseline="0" dirty="0"/>
          </a:p>
        </p:txBody>
      </p:sp>
      <p:sp>
        <p:nvSpPr>
          <p:cNvPr id="4" name="Slide Number Placeholder 3"/>
          <p:cNvSpPr>
            <a:spLocks noGrp="1"/>
          </p:cNvSpPr>
          <p:nvPr>
            <p:ph type="sldNum" sz="quarter" idx="10"/>
          </p:nvPr>
        </p:nvSpPr>
        <p:spPr/>
        <p:txBody>
          <a:bodyPr/>
          <a:lstStyle/>
          <a:p>
            <a:fld id="{D43F3873-0FAA-4293-949F-B92E69545D49}" type="slidenum">
              <a:rPr lang="en-US" smtClean="0"/>
              <a:pPr/>
              <a:t>5</a:t>
            </a:fld>
            <a:endParaRPr lang="en-US"/>
          </a:p>
        </p:txBody>
      </p:sp>
    </p:spTree>
    <p:extLst>
      <p:ext uri="{BB962C8B-B14F-4D97-AF65-F5344CB8AC3E}">
        <p14:creationId xmlns:p14="http://schemas.microsoft.com/office/powerpoint/2010/main" val="3223208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10"/>
          </p:nvPr>
        </p:nvSpPr>
        <p:spPr/>
        <p:txBody>
          <a:bodyPr/>
          <a:lstStyle/>
          <a:p>
            <a:fld id="{9205EE18-6D41-47D0-8326-7DD289379482}" type="slidenum">
              <a:rPr lang="en-US" smtClean="0"/>
              <a:t>6</a:t>
            </a:fld>
            <a:endParaRPr lang="en-US"/>
          </a:p>
        </p:txBody>
      </p:sp>
    </p:spTree>
    <p:extLst>
      <p:ext uri="{BB962C8B-B14F-4D97-AF65-F5344CB8AC3E}">
        <p14:creationId xmlns:p14="http://schemas.microsoft.com/office/powerpoint/2010/main" val="1800174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presentation, we only reviewed compliance</a:t>
            </a:r>
            <a:r>
              <a:rPr lang="en-US" baseline="0" dirty="0"/>
              <a:t> and violation by the authorized dealers (wholesales and retails). Other individual distributors who are quite popular (importing products as tourist luggage) were not counted.</a:t>
            </a:r>
          </a:p>
          <a:p>
            <a:r>
              <a:rPr lang="en-US" baseline="0" dirty="0"/>
              <a:t>Websites and news of/about authorized distributors of </a:t>
            </a:r>
            <a:r>
              <a:rPr lang="en-US" baseline="0" dirty="0" err="1"/>
              <a:t>Wakodo</a:t>
            </a:r>
            <a:r>
              <a:rPr lang="en-US" baseline="0" dirty="0"/>
              <a:t>, Meiji, Morinaga, Glico </a:t>
            </a:r>
            <a:r>
              <a:rPr lang="en-US" baseline="0" dirty="0" err="1"/>
              <a:t>Icreo</a:t>
            </a:r>
            <a:r>
              <a:rPr lang="en-US" baseline="0" dirty="0"/>
              <a:t> in Viet Nam; and Morinaga in Myanmar</a:t>
            </a:r>
          </a:p>
          <a:p>
            <a:r>
              <a:rPr lang="en-US" baseline="0" dirty="0"/>
              <a:t>http://wakodo.vn</a:t>
            </a:r>
          </a:p>
          <a:p>
            <a:r>
              <a:rPr lang="en-US" baseline="0" dirty="0"/>
              <a:t>http://meijimilk.com.vn/</a:t>
            </a:r>
          </a:p>
          <a:p>
            <a:r>
              <a:rPr lang="en-US" dirty="0"/>
              <a:t>http://www.morinagamilk.com.vn/</a:t>
            </a:r>
          </a:p>
          <a:p>
            <a:r>
              <a:rPr lang="en-US" dirty="0"/>
              <a:t>http://www.icreo.com.vn/,</a:t>
            </a:r>
            <a:r>
              <a:rPr lang="en-US" baseline="0" dirty="0"/>
              <a:t> https://www.snbshop.vn/, https://www.facebook.com/SocAndBrothers/, https://www.facebook.com/GlicoMeNhatNuoiCon/</a:t>
            </a:r>
          </a:p>
          <a:p>
            <a:r>
              <a:rPr lang="en-US"/>
              <a:t>https://www.facebook.com/KalbeMyanmarOffice/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43F3873-0FAA-4293-949F-B92E69545D49}" type="slidenum">
              <a:rPr lang="en-US" smtClean="0"/>
              <a:pPr/>
              <a:t>7</a:t>
            </a:fld>
            <a:endParaRPr lang="en-US"/>
          </a:p>
        </p:txBody>
      </p:sp>
    </p:spTree>
    <p:extLst>
      <p:ext uri="{BB962C8B-B14F-4D97-AF65-F5344CB8AC3E}">
        <p14:creationId xmlns:p14="http://schemas.microsoft.com/office/powerpoint/2010/main" val="1458691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310BA-5CE4-4102-9273-859DEAAA0661}" type="slidenum">
              <a:rPr lang="en-US" smtClean="0"/>
              <a:t>8</a:t>
            </a:fld>
            <a:endParaRPr lang="en-US" dirty="0"/>
          </a:p>
        </p:txBody>
      </p:sp>
    </p:spTree>
    <p:extLst>
      <p:ext uri="{BB962C8B-B14F-4D97-AF65-F5344CB8AC3E}">
        <p14:creationId xmlns:p14="http://schemas.microsoft.com/office/powerpoint/2010/main" val="2460377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310BA-5CE4-4102-9273-859DEAAA0661}" type="slidenum">
              <a:rPr lang="en-US" smtClean="0"/>
              <a:t>9</a:t>
            </a:fld>
            <a:endParaRPr lang="en-US" dirty="0"/>
          </a:p>
        </p:txBody>
      </p:sp>
    </p:spTree>
    <p:extLst>
      <p:ext uri="{BB962C8B-B14F-4D97-AF65-F5344CB8AC3E}">
        <p14:creationId xmlns:p14="http://schemas.microsoft.com/office/powerpoint/2010/main" val="22103809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3.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1">
          <a:gsLst>
            <a:gs pos="0">
              <a:schemeClr val="accent2">
                <a:lumMod val="50000"/>
              </a:schemeClr>
            </a:gs>
            <a:gs pos="85000">
              <a:schemeClr val="accent2"/>
            </a:gs>
          </a:gsLst>
          <a:path path="circle">
            <a:fillToRect l="50000" t="50000" r="50000" b="50000"/>
          </a:path>
        </a:gradFill>
        <a:effectLst/>
      </p:bgPr>
    </p:bg>
    <p:spTree>
      <p:nvGrpSpPr>
        <p:cNvPr id="1" name=""/>
        <p:cNvGrpSpPr/>
        <p:nvPr/>
      </p:nvGrpSpPr>
      <p:grpSpPr>
        <a:xfrm>
          <a:off x="0" y="0"/>
          <a:ext cx="0" cy="0"/>
          <a:chOff x="0" y="0"/>
          <a:chExt cx="0" cy="0"/>
        </a:xfrm>
      </p:grpSpPr>
      <p:pic>
        <p:nvPicPr>
          <p:cNvPr id="4" name="Picture 3" descr="Slide19.jpg"/>
          <p:cNvPicPr>
            <a:picLocks noChangeAspect="1"/>
          </p:cNvPicPr>
          <p:nvPr userDrawn="1"/>
        </p:nvPicPr>
        <p:blipFill>
          <a:blip r:embed="rId2" cstate="print">
            <a:alphaModFix amt="62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914400" y="2130426"/>
            <a:ext cx="10363200" cy="2060575"/>
          </a:xfrm>
        </p:spPr>
        <p:txBody>
          <a:bodyPr>
            <a:noAutofit/>
          </a:bodyPr>
          <a:lstStyle>
            <a:lvl1pPr>
              <a:defRPr sz="6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828800" y="4572000"/>
            <a:ext cx="8534400" cy="1524000"/>
          </a:xfrm>
        </p:spPr>
        <p:txBody>
          <a:bodyPr/>
          <a:lstStyle>
            <a:lvl1pPr marL="0" indent="0" algn="ctr">
              <a:buNone/>
              <a:defRPr>
                <a:solidFill>
                  <a:schemeClr val="bg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Rectangle 4"/>
          <p:cNvSpPr/>
          <p:nvPr userDrawn="1"/>
        </p:nvSpPr>
        <p:spPr>
          <a:xfrm>
            <a:off x="406400" y="6361424"/>
            <a:ext cx="1488228" cy="369332"/>
          </a:xfrm>
          <a:prstGeom prst="rect">
            <a:avLst/>
          </a:prstGeom>
        </p:spPr>
        <p:txBody>
          <a:bodyPr wrap="none">
            <a:spAutoFit/>
          </a:bodyPr>
          <a:lstStyle/>
          <a:p>
            <a:r>
              <a:rPr lang="en-US" sz="1800" dirty="0">
                <a:solidFill>
                  <a:schemeClr val="bg1"/>
                </a:solidFill>
              </a:rPr>
              <a:t>Alive &amp; Thrive</a:t>
            </a:r>
          </a:p>
        </p:txBody>
      </p:sp>
    </p:spTree>
    <p:extLst>
      <p:ext uri="{BB962C8B-B14F-4D97-AF65-F5344CB8AC3E}">
        <p14:creationId xmlns:p14="http://schemas.microsoft.com/office/powerpoint/2010/main" val="217027852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5283200" y="6400801"/>
            <a:ext cx="5384800" cy="365125"/>
          </a:xfrm>
          <a:prstGeom prst="rect">
            <a:avLst/>
          </a:prstGeom>
        </p:spPr>
        <p:txBody>
          <a:bodyPr/>
          <a:lstStyle>
            <a:lvl1pPr>
              <a:defRPr sz="1200">
                <a:solidFill>
                  <a:srgbClr val="7F7F7F"/>
                </a:solidFill>
              </a:defRPr>
            </a:lvl1pPr>
          </a:lstStyle>
          <a:p>
            <a:pPr algn="r"/>
            <a:r>
              <a:rPr lang="en-US" dirty="0"/>
              <a:t>Event </a:t>
            </a:r>
            <a:r>
              <a:rPr lang="en-US" dirty="0">
                <a:solidFill>
                  <a:schemeClr val="accent2"/>
                </a:solidFill>
              </a:rPr>
              <a:t> ///  </a:t>
            </a:r>
            <a:r>
              <a:rPr lang="en-US" dirty="0"/>
              <a:t>Date </a:t>
            </a:r>
            <a:r>
              <a:rPr lang="en-US" dirty="0">
                <a:solidFill>
                  <a:schemeClr val="accent2"/>
                </a:solidFill>
              </a:rPr>
              <a:t> ///  </a:t>
            </a:r>
            <a:r>
              <a:rPr lang="en-US" dirty="0"/>
              <a:t>Alive &amp; Thrive </a:t>
            </a:r>
          </a:p>
        </p:txBody>
      </p:sp>
      <p:sp>
        <p:nvSpPr>
          <p:cNvPr id="6" name="Slide Number Placeholder 5"/>
          <p:cNvSpPr>
            <a:spLocks noGrp="1"/>
          </p:cNvSpPr>
          <p:nvPr>
            <p:ph type="sldNum" sz="quarter" idx="12"/>
          </p:nvPr>
        </p:nvSpPr>
        <p:spPr>
          <a:xfrm>
            <a:off x="10668000" y="6400801"/>
            <a:ext cx="914400" cy="396875"/>
          </a:xfrm>
          <a:prstGeom prst="rect">
            <a:avLst/>
          </a:prstGeom>
        </p:spPr>
        <p:txBody>
          <a:bodyPr/>
          <a:lstStyle>
            <a:lvl1pPr algn="r">
              <a:defRPr sz="1200">
                <a:solidFill>
                  <a:srgbClr val="7F7F7F"/>
                </a:solidFill>
              </a:defRPr>
            </a:lvl1pPr>
          </a:lstStyle>
          <a:p>
            <a:fld id="{2F9D4A47-DB52-46B2-B5F5-919B3A5E1B4A}" type="slidenum">
              <a:rPr lang="en-US" smtClean="0"/>
              <a:pPr/>
              <a:t>‹#›</a:t>
            </a:fld>
            <a:endParaRPr lang="en-US"/>
          </a:p>
        </p:txBody>
      </p:sp>
    </p:spTree>
    <p:extLst>
      <p:ext uri="{BB962C8B-B14F-4D97-AF65-F5344CB8AC3E}">
        <p14:creationId xmlns:p14="http://schemas.microsoft.com/office/powerpoint/2010/main" val="1974077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Footer Placeholder 4"/>
          <p:cNvSpPr>
            <a:spLocks noGrp="1"/>
          </p:cNvSpPr>
          <p:nvPr>
            <p:ph type="ftr" sz="quarter" idx="3"/>
          </p:nvPr>
        </p:nvSpPr>
        <p:spPr>
          <a:xfrm>
            <a:off x="5283200" y="6400801"/>
            <a:ext cx="5384800" cy="365125"/>
          </a:xfrm>
          <a:prstGeom prst="rect">
            <a:avLst/>
          </a:prstGeom>
        </p:spPr>
        <p:txBody>
          <a:bodyPr/>
          <a:lstStyle>
            <a:lvl1pPr>
              <a:defRPr sz="1200">
                <a:solidFill>
                  <a:srgbClr val="7F7F7F"/>
                </a:solidFill>
              </a:defRPr>
            </a:lvl1pPr>
          </a:lstStyle>
          <a:p>
            <a:pPr algn="r"/>
            <a:r>
              <a:rPr lang="en-US" dirty="0"/>
              <a:t>Event </a:t>
            </a:r>
            <a:r>
              <a:rPr lang="en-US" dirty="0">
                <a:solidFill>
                  <a:schemeClr val="accent2"/>
                </a:solidFill>
              </a:rPr>
              <a:t> ///  </a:t>
            </a:r>
            <a:r>
              <a:rPr lang="en-US" dirty="0"/>
              <a:t>Date </a:t>
            </a:r>
            <a:r>
              <a:rPr lang="en-US" dirty="0">
                <a:solidFill>
                  <a:schemeClr val="accent2"/>
                </a:solidFill>
              </a:rPr>
              <a:t> ///  </a:t>
            </a:r>
            <a:r>
              <a:rPr lang="en-US" dirty="0"/>
              <a:t>Alive &amp; Thrive </a:t>
            </a:r>
          </a:p>
        </p:txBody>
      </p:sp>
      <p:sp>
        <p:nvSpPr>
          <p:cNvPr id="8" name="Slide Number Placeholder 5"/>
          <p:cNvSpPr>
            <a:spLocks noGrp="1"/>
          </p:cNvSpPr>
          <p:nvPr>
            <p:ph type="sldNum" sz="quarter" idx="4"/>
          </p:nvPr>
        </p:nvSpPr>
        <p:spPr>
          <a:xfrm>
            <a:off x="10668000" y="6400801"/>
            <a:ext cx="914400" cy="396875"/>
          </a:xfrm>
          <a:prstGeom prst="rect">
            <a:avLst/>
          </a:prstGeom>
        </p:spPr>
        <p:txBody>
          <a:bodyPr/>
          <a:lstStyle>
            <a:lvl1pPr algn="r">
              <a:defRPr sz="1200">
                <a:solidFill>
                  <a:srgbClr val="7F7F7F"/>
                </a:solidFill>
              </a:defRPr>
            </a:lvl1pPr>
          </a:lstStyle>
          <a:p>
            <a:fld id="{2F9D4A47-DB52-46B2-B5F5-919B3A5E1B4A}" type="slidenum">
              <a:rPr lang="en-US" smtClean="0"/>
              <a:pPr/>
              <a:t>‹#›</a:t>
            </a:fld>
            <a:endParaRPr lang="en-US"/>
          </a:p>
        </p:txBody>
      </p:sp>
    </p:spTree>
    <p:extLst>
      <p:ext uri="{BB962C8B-B14F-4D97-AF65-F5344CB8AC3E}">
        <p14:creationId xmlns:p14="http://schemas.microsoft.com/office/powerpoint/2010/main" val="89872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5283200" y="6400801"/>
            <a:ext cx="5384800" cy="365125"/>
          </a:xfrm>
          <a:prstGeom prst="rect">
            <a:avLst/>
          </a:prstGeom>
        </p:spPr>
        <p:txBody>
          <a:bodyPr/>
          <a:lstStyle>
            <a:lvl1pPr>
              <a:defRPr sz="1200">
                <a:solidFill>
                  <a:srgbClr val="7F7F7F"/>
                </a:solidFill>
              </a:defRPr>
            </a:lvl1pPr>
          </a:lstStyle>
          <a:p>
            <a:pPr algn="r"/>
            <a:r>
              <a:rPr lang="en-US" dirty="0"/>
              <a:t>Event </a:t>
            </a:r>
            <a:r>
              <a:rPr lang="en-US" dirty="0">
                <a:solidFill>
                  <a:schemeClr val="accent2"/>
                </a:solidFill>
              </a:rPr>
              <a:t> ///  </a:t>
            </a:r>
            <a:r>
              <a:rPr lang="en-US" dirty="0"/>
              <a:t>Date </a:t>
            </a:r>
            <a:r>
              <a:rPr lang="en-US" dirty="0">
                <a:solidFill>
                  <a:schemeClr val="accent2"/>
                </a:solidFill>
              </a:rPr>
              <a:t> ///  </a:t>
            </a:r>
            <a:r>
              <a:rPr lang="en-US" dirty="0"/>
              <a:t>Alive &amp; Thrive </a:t>
            </a:r>
          </a:p>
        </p:txBody>
      </p:sp>
      <p:sp>
        <p:nvSpPr>
          <p:cNvPr id="9" name="Slide Number Placeholder 5"/>
          <p:cNvSpPr>
            <a:spLocks noGrp="1"/>
          </p:cNvSpPr>
          <p:nvPr>
            <p:ph type="sldNum" sz="quarter" idx="4"/>
          </p:nvPr>
        </p:nvSpPr>
        <p:spPr>
          <a:xfrm>
            <a:off x="10668000" y="6400801"/>
            <a:ext cx="914400" cy="396875"/>
          </a:xfrm>
          <a:prstGeom prst="rect">
            <a:avLst/>
          </a:prstGeom>
        </p:spPr>
        <p:txBody>
          <a:bodyPr/>
          <a:lstStyle>
            <a:lvl1pPr algn="r">
              <a:defRPr sz="1200">
                <a:solidFill>
                  <a:srgbClr val="7F7F7F"/>
                </a:solidFill>
              </a:defRPr>
            </a:lvl1pPr>
          </a:lstStyle>
          <a:p>
            <a:fld id="{2F9D4A47-DB52-46B2-B5F5-919B3A5E1B4A}" type="slidenum">
              <a:rPr lang="en-US" smtClean="0"/>
              <a:pPr/>
              <a:t>‹#›</a:t>
            </a:fld>
            <a:endParaRPr lang="en-US"/>
          </a:p>
        </p:txBody>
      </p:sp>
    </p:spTree>
    <p:extLst>
      <p:ext uri="{BB962C8B-B14F-4D97-AF65-F5344CB8AC3E}">
        <p14:creationId xmlns:p14="http://schemas.microsoft.com/office/powerpoint/2010/main" val="1316363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p:cNvSpPr>
            <a:spLocks noGrp="1"/>
          </p:cNvSpPr>
          <p:nvPr>
            <p:ph type="ftr" sz="quarter" idx="11"/>
          </p:nvPr>
        </p:nvSpPr>
        <p:spPr>
          <a:xfrm>
            <a:off x="5283200" y="6400801"/>
            <a:ext cx="5384800" cy="365125"/>
          </a:xfrm>
          <a:prstGeom prst="rect">
            <a:avLst/>
          </a:prstGeom>
        </p:spPr>
        <p:txBody>
          <a:bodyPr/>
          <a:lstStyle>
            <a:lvl1pPr>
              <a:defRPr sz="1200">
                <a:solidFill>
                  <a:srgbClr val="7F7F7F"/>
                </a:solidFill>
              </a:defRPr>
            </a:lvl1pPr>
          </a:lstStyle>
          <a:p>
            <a:pPr algn="r"/>
            <a:r>
              <a:rPr lang="en-US" dirty="0"/>
              <a:t>Event </a:t>
            </a:r>
            <a:r>
              <a:rPr lang="en-US" dirty="0">
                <a:solidFill>
                  <a:schemeClr val="accent2"/>
                </a:solidFill>
              </a:rPr>
              <a:t> ///  </a:t>
            </a:r>
            <a:r>
              <a:rPr lang="en-US" dirty="0"/>
              <a:t>Date </a:t>
            </a:r>
            <a:r>
              <a:rPr lang="en-US" dirty="0">
                <a:solidFill>
                  <a:schemeClr val="accent2"/>
                </a:solidFill>
              </a:rPr>
              <a:t> ///  </a:t>
            </a:r>
            <a:r>
              <a:rPr lang="en-US" dirty="0"/>
              <a:t>Alive &amp; Thrive </a:t>
            </a:r>
          </a:p>
        </p:txBody>
      </p:sp>
      <p:sp>
        <p:nvSpPr>
          <p:cNvPr id="11" name="Slide Number Placeholder 5"/>
          <p:cNvSpPr>
            <a:spLocks noGrp="1"/>
          </p:cNvSpPr>
          <p:nvPr>
            <p:ph type="sldNum" sz="quarter" idx="12"/>
          </p:nvPr>
        </p:nvSpPr>
        <p:spPr>
          <a:xfrm>
            <a:off x="10668000" y="6400801"/>
            <a:ext cx="914400" cy="396875"/>
          </a:xfrm>
          <a:prstGeom prst="rect">
            <a:avLst/>
          </a:prstGeom>
        </p:spPr>
        <p:txBody>
          <a:bodyPr/>
          <a:lstStyle>
            <a:lvl1pPr algn="r">
              <a:defRPr sz="1200">
                <a:solidFill>
                  <a:srgbClr val="7F7F7F"/>
                </a:solidFill>
              </a:defRPr>
            </a:lvl1pPr>
          </a:lstStyle>
          <a:p>
            <a:fld id="{2F9D4A47-DB52-46B2-B5F5-919B3A5E1B4A}" type="slidenum">
              <a:rPr lang="en-US" smtClean="0"/>
              <a:pPr/>
              <a:t>‹#›</a:t>
            </a:fld>
            <a:endParaRPr lang="en-US"/>
          </a:p>
        </p:txBody>
      </p:sp>
    </p:spTree>
    <p:extLst>
      <p:ext uri="{BB962C8B-B14F-4D97-AF65-F5344CB8AC3E}">
        <p14:creationId xmlns:p14="http://schemas.microsoft.com/office/powerpoint/2010/main" val="3968075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4"/>
          <p:cNvSpPr>
            <a:spLocks noGrp="1"/>
          </p:cNvSpPr>
          <p:nvPr>
            <p:ph type="ftr" sz="quarter" idx="3"/>
          </p:nvPr>
        </p:nvSpPr>
        <p:spPr>
          <a:xfrm>
            <a:off x="5283200" y="6400801"/>
            <a:ext cx="5384800" cy="365125"/>
          </a:xfrm>
          <a:prstGeom prst="rect">
            <a:avLst/>
          </a:prstGeom>
        </p:spPr>
        <p:txBody>
          <a:bodyPr/>
          <a:lstStyle>
            <a:lvl1pPr>
              <a:defRPr sz="1200">
                <a:solidFill>
                  <a:srgbClr val="7F7F7F"/>
                </a:solidFill>
              </a:defRPr>
            </a:lvl1pPr>
          </a:lstStyle>
          <a:p>
            <a:pPr algn="r"/>
            <a:r>
              <a:rPr lang="en-US" dirty="0"/>
              <a:t>Event </a:t>
            </a:r>
            <a:r>
              <a:rPr lang="en-US" dirty="0">
                <a:solidFill>
                  <a:schemeClr val="accent2"/>
                </a:solidFill>
              </a:rPr>
              <a:t> ///  </a:t>
            </a:r>
            <a:r>
              <a:rPr lang="en-US" dirty="0"/>
              <a:t>Date </a:t>
            </a:r>
            <a:r>
              <a:rPr lang="en-US" dirty="0">
                <a:solidFill>
                  <a:schemeClr val="accent2"/>
                </a:solidFill>
              </a:rPr>
              <a:t> ///  </a:t>
            </a:r>
            <a:r>
              <a:rPr lang="en-US" dirty="0"/>
              <a:t>Alive &amp; Thrive </a:t>
            </a:r>
          </a:p>
        </p:txBody>
      </p:sp>
      <p:sp>
        <p:nvSpPr>
          <p:cNvPr id="7" name="Slide Number Placeholder 5"/>
          <p:cNvSpPr>
            <a:spLocks noGrp="1"/>
          </p:cNvSpPr>
          <p:nvPr>
            <p:ph type="sldNum" sz="quarter" idx="4"/>
          </p:nvPr>
        </p:nvSpPr>
        <p:spPr>
          <a:xfrm>
            <a:off x="10668000" y="6400801"/>
            <a:ext cx="914400" cy="396875"/>
          </a:xfrm>
          <a:prstGeom prst="rect">
            <a:avLst/>
          </a:prstGeom>
        </p:spPr>
        <p:txBody>
          <a:bodyPr/>
          <a:lstStyle>
            <a:lvl1pPr algn="r">
              <a:defRPr sz="1200">
                <a:solidFill>
                  <a:srgbClr val="7F7F7F"/>
                </a:solidFill>
              </a:defRPr>
            </a:lvl1pPr>
          </a:lstStyle>
          <a:p>
            <a:fld id="{2F9D4A47-DB52-46B2-B5F5-919B3A5E1B4A}" type="slidenum">
              <a:rPr lang="en-US" smtClean="0"/>
              <a:pPr/>
              <a:t>‹#›</a:t>
            </a:fld>
            <a:endParaRPr lang="en-US"/>
          </a:p>
        </p:txBody>
      </p:sp>
    </p:spTree>
    <p:extLst>
      <p:ext uri="{BB962C8B-B14F-4D97-AF65-F5344CB8AC3E}">
        <p14:creationId xmlns:p14="http://schemas.microsoft.com/office/powerpoint/2010/main" val="11451274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283200" y="6400801"/>
            <a:ext cx="5384800" cy="365125"/>
          </a:xfrm>
          <a:prstGeom prst="rect">
            <a:avLst/>
          </a:prstGeom>
        </p:spPr>
        <p:txBody>
          <a:bodyPr/>
          <a:lstStyle>
            <a:lvl1pPr>
              <a:defRPr sz="1200">
                <a:solidFill>
                  <a:srgbClr val="7F7F7F"/>
                </a:solidFill>
              </a:defRPr>
            </a:lvl1pPr>
          </a:lstStyle>
          <a:p>
            <a:pPr algn="r"/>
            <a:r>
              <a:rPr lang="en-US" dirty="0"/>
              <a:t>Event </a:t>
            </a:r>
            <a:r>
              <a:rPr lang="en-US" dirty="0">
                <a:solidFill>
                  <a:schemeClr val="accent2"/>
                </a:solidFill>
              </a:rPr>
              <a:t> ///  </a:t>
            </a:r>
            <a:r>
              <a:rPr lang="en-US" dirty="0"/>
              <a:t>Date </a:t>
            </a:r>
            <a:r>
              <a:rPr lang="en-US" dirty="0">
                <a:solidFill>
                  <a:schemeClr val="accent2"/>
                </a:solidFill>
              </a:rPr>
              <a:t> ///  </a:t>
            </a:r>
            <a:r>
              <a:rPr lang="en-US" dirty="0"/>
              <a:t>Alive &amp; Thrive </a:t>
            </a:r>
          </a:p>
        </p:txBody>
      </p:sp>
      <p:sp>
        <p:nvSpPr>
          <p:cNvPr id="6" name="Slide Number Placeholder 5"/>
          <p:cNvSpPr>
            <a:spLocks noGrp="1"/>
          </p:cNvSpPr>
          <p:nvPr>
            <p:ph type="sldNum" sz="quarter" idx="4"/>
          </p:nvPr>
        </p:nvSpPr>
        <p:spPr>
          <a:xfrm>
            <a:off x="10668000" y="6400801"/>
            <a:ext cx="914400" cy="396875"/>
          </a:xfrm>
          <a:prstGeom prst="rect">
            <a:avLst/>
          </a:prstGeom>
        </p:spPr>
        <p:txBody>
          <a:bodyPr/>
          <a:lstStyle>
            <a:lvl1pPr algn="r">
              <a:defRPr sz="1200">
                <a:solidFill>
                  <a:srgbClr val="7F7F7F"/>
                </a:solidFill>
              </a:defRPr>
            </a:lvl1pPr>
          </a:lstStyle>
          <a:p>
            <a:fld id="{2F9D4A47-DB52-46B2-B5F5-919B3A5E1B4A}" type="slidenum">
              <a:rPr lang="en-US" smtClean="0"/>
              <a:pPr/>
              <a:t>‹#›</a:t>
            </a:fld>
            <a:endParaRPr lang="en-US"/>
          </a:p>
        </p:txBody>
      </p:sp>
    </p:spTree>
    <p:extLst>
      <p:ext uri="{BB962C8B-B14F-4D97-AF65-F5344CB8AC3E}">
        <p14:creationId xmlns:p14="http://schemas.microsoft.com/office/powerpoint/2010/main" val="600735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xx">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478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5283200" y="6400801"/>
            <a:ext cx="5384800" cy="365125"/>
          </a:xfrm>
          <a:prstGeom prst="rect">
            <a:avLst/>
          </a:prstGeom>
        </p:spPr>
        <p:txBody>
          <a:bodyPr/>
          <a:lstStyle>
            <a:lvl1pPr>
              <a:defRPr sz="1200">
                <a:solidFill>
                  <a:srgbClr val="7F7F7F"/>
                </a:solidFill>
              </a:defRPr>
            </a:lvl1pPr>
          </a:lstStyle>
          <a:p>
            <a:pPr algn="r"/>
            <a:r>
              <a:rPr lang="en-US" dirty="0"/>
              <a:t>Event </a:t>
            </a:r>
            <a:r>
              <a:rPr lang="en-US" dirty="0">
                <a:solidFill>
                  <a:schemeClr val="accent2"/>
                </a:solidFill>
              </a:rPr>
              <a:t> ///  </a:t>
            </a:r>
            <a:r>
              <a:rPr lang="en-US" dirty="0"/>
              <a:t>Date </a:t>
            </a:r>
            <a:r>
              <a:rPr lang="en-US" dirty="0">
                <a:solidFill>
                  <a:schemeClr val="accent2"/>
                </a:solidFill>
              </a:rPr>
              <a:t> ///  </a:t>
            </a:r>
            <a:r>
              <a:rPr lang="en-US" dirty="0"/>
              <a:t>Alive &amp; Thrive </a:t>
            </a:r>
          </a:p>
        </p:txBody>
      </p:sp>
      <p:sp>
        <p:nvSpPr>
          <p:cNvPr id="6" name="Slide Number Placeholder 5"/>
          <p:cNvSpPr>
            <a:spLocks noGrp="1"/>
          </p:cNvSpPr>
          <p:nvPr>
            <p:ph type="sldNum" sz="quarter" idx="12"/>
          </p:nvPr>
        </p:nvSpPr>
        <p:spPr>
          <a:xfrm>
            <a:off x="10668000" y="6400801"/>
            <a:ext cx="914400" cy="396875"/>
          </a:xfrm>
          <a:prstGeom prst="rect">
            <a:avLst/>
          </a:prstGeom>
        </p:spPr>
        <p:txBody>
          <a:bodyPr/>
          <a:lstStyle>
            <a:lvl1pPr algn="r">
              <a:defRPr sz="1200">
                <a:solidFill>
                  <a:srgbClr val="7F7F7F"/>
                </a:solidFill>
              </a:defRPr>
            </a:lvl1pPr>
          </a:lstStyle>
          <a:p>
            <a:fld id="{2F9D4A47-DB52-46B2-B5F5-919B3A5E1B4A}" type="slidenum">
              <a:rPr lang="en-US" smtClean="0"/>
              <a:pPr/>
              <a:t>‹#›</a:t>
            </a:fld>
            <a:endParaRPr lang="en-US"/>
          </a:p>
        </p:txBody>
      </p:sp>
    </p:spTree>
    <p:extLst>
      <p:ext uri="{BB962C8B-B14F-4D97-AF65-F5344CB8AC3E}">
        <p14:creationId xmlns:p14="http://schemas.microsoft.com/office/powerpoint/2010/main" val="2504475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Footer Placeholder 4"/>
          <p:cNvSpPr>
            <a:spLocks noGrp="1"/>
          </p:cNvSpPr>
          <p:nvPr>
            <p:ph type="ftr" sz="quarter" idx="3"/>
          </p:nvPr>
        </p:nvSpPr>
        <p:spPr>
          <a:xfrm>
            <a:off x="5283200" y="6400801"/>
            <a:ext cx="5384800" cy="365125"/>
          </a:xfrm>
          <a:prstGeom prst="rect">
            <a:avLst/>
          </a:prstGeom>
        </p:spPr>
        <p:txBody>
          <a:bodyPr/>
          <a:lstStyle>
            <a:lvl1pPr>
              <a:defRPr sz="1200">
                <a:solidFill>
                  <a:srgbClr val="7F7F7F"/>
                </a:solidFill>
              </a:defRPr>
            </a:lvl1pPr>
          </a:lstStyle>
          <a:p>
            <a:pPr algn="r"/>
            <a:r>
              <a:rPr lang="en-US" dirty="0"/>
              <a:t>Event </a:t>
            </a:r>
            <a:r>
              <a:rPr lang="en-US" dirty="0">
                <a:solidFill>
                  <a:schemeClr val="accent2"/>
                </a:solidFill>
              </a:rPr>
              <a:t> ///  </a:t>
            </a:r>
            <a:r>
              <a:rPr lang="en-US" dirty="0"/>
              <a:t>Date </a:t>
            </a:r>
            <a:r>
              <a:rPr lang="en-US" dirty="0">
                <a:solidFill>
                  <a:schemeClr val="accent2"/>
                </a:solidFill>
              </a:rPr>
              <a:t> ///  </a:t>
            </a:r>
            <a:r>
              <a:rPr lang="en-US" dirty="0"/>
              <a:t>Alive &amp; Thrive </a:t>
            </a:r>
          </a:p>
        </p:txBody>
      </p:sp>
      <p:sp>
        <p:nvSpPr>
          <p:cNvPr id="8" name="Slide Number Placeholder 5"/>
          <p:cNvSpPr>
            <a:spLocks noGrp="1"/>
          </p:cNvSpPr>
          <p:nvPr>
            <p:ph type="sldNum" sz="quarter" idx="4"/>
          </p:nvPr>
        </p:nvSpPr>
        <p:spPr>
          <a:xfrm>
            <a:off x="10668000" y="6400801"/>
            <a:ext cx="914400" cy="396875"/>
          </a:xfrm>
          <a:prstGeom prst="rect">
            <a:avLst/>
          </a:prstGeom>
        </p:spPr>
        <p:txBody>
          <a:bodyPr/>
          <a:lstStyle>
            <a:lvl1pPr algn="r">
              <a:defRPr sz="1200">
                <a:solidFill>
                  <a:srgbClr val="7F7F7F"/>
                </a:solidFill>
              </a:defRPr>
            </a:lvl1pPr>
          </a:lstStyle>
          <a:p>
            <a:fld id="{2F9D4A47-DB52-46B2-B5F5-919B3A5E1B4A}" type="slidenum">
              <a:rPr lang="en-US" smtClean="0"/>
              <a:pPr/>
              <a:t>‹#›</a:t>
            </a:fld>
            <a:endParaRPr lang="en-US"/>
          </a:p>
        </p:txBody>
      </p:sp>
    </p:spTree>
    <p:extLst>
      <p:ext uri="{BB962C8B-B14F-4D97-AF65-F5344CB8AC3E}">
        <p14:creationId xmlns:p14="http://schemas.microsoft.com/office/powerpoint/2010/main" val="3359049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5283200" y="6400801"/>
            <a:ext cx="5384800" cy="365125"/>
          </a:xfrm>
          <a:prstGeom prst="rect">
            <a:avLst/>
          </a:prstGeom>
        </p:spPr>
        <p:txBody>
          <a:bodyPr/>
          <a:lstStyle>
            <a:lvl1pPr>
              <a:defRPr sz="1200">
                <a:solidFill>
                  <a:srgbClr val="7F7F7F"/>
                </a:solidFill>
              </a:defRPr>
            </a:lvl1pPr>
          </a:lstStyle>
          <a:p>
            <a:pPr algn="r"/>
            <a:r>
              <a:rPr lang="en-US" dirty="0"/>
              <a:t>Event </a:t>
            </a:r>
            <a:r>
              <a:rPr lang="en-US" dirty="0">
                <a:solidFill>
                  <a:schemeClr val="accent2"/>
                </a:solidFill>
              </a:rPr>
              <a:t> ///  </a:t>
            </a:r>
            <a:r>
              <a:rPr lang="en-US" dirty="0"/>
              <a:t>Date </a:t>
            </a:r>
            <a:r>
              <a:rPr lang="en-US" dirty="0">
                <a:solidFill>
                  <a:schemeClr val="accent2"/>
                </a:solidFill>
              </a:rPr>
              <a:t> ///  </a:t>
            </a:r>
            <a:r>
              <a:rPr lang="en-US" dirty="0"/>
              <a:t>Alive &amp; Thrive </a:t>
            </a:r>
          </a:p>
        </p:txBody>
      </p:sp>
      <p:sp>
        <p:nvSpPr>
          <p:cNvPr id="9" name="Slide Number Placeholder 5"/>
          <p:cNvSpPr>
            <a:spLocks noGrp="1"/>
          </p:cNvSpPr>
          <p:nvPr>
            <p:ph type="sldNum" sz="quarter" idx="4"/>
          </p:nvPr>
        </p:nvSpPr>
        <p:spPr>
          <a:xfrm>
            <a:off x="10668000" y="6400801"/>
            <a:ext cx="914400" cy="396875"/>
          </a:xfrm>
          <a:prstGeom prst="rect">
            <a:avLst/>
          </a:prstGeom>
        </p:spPr>
        <p:txBody>
          <a:bodyPr/>
          <a:lstStyle>
            <a:lvl1pPr algn="r">
              <a:defRPr sz="1200">
                <a:solidFill>
                  <a:srgbClr val="7F7F7F"/>
                </a:solidFill>
              </a:defRPr>
            </a:lvl1pPr>
          </a:lstStyle>
          <a:p>
            <a:fld id="{2F9D4A47-DB52-46B2-B5F5-919B3A5E1B4A}" type="slidenum">
              <a:rPr lang="en-US" smtClean="0"/>
              <a:pPr/>
              <a:t>‹#›</a:t>
            </a:fld>
            <a:endParaRPr lang="en-US"/>
          </a:p>
        </p:txBody>
      </p:sp>
    </p:spTree>
    <p:extLst>
      <p:ext uri="{BB962C8B-B14F-4D97-AF65-F5344CB8AC3E}">
        <p14:creationId xmlns:p14="http://schemas.microsoft.com/office/powerpoint/2010/main" val="1504276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p:cNvSpPr>
            <a:spLocks noGrp="1"/>
          </p:cNvSpPr>
          <p:nvPr>
            <p:ph type="ftr" sz="quarter" idx="11"/>
          </p:nvPr>
        </p:nvSpPr>
        <p:spPr>
          <a:xfrm>
            <a:off x="5283200" y="6400801"/>
            <a:ext cx="5384800" cy="365125"/>
          </a:xfrm>
          <a:prstGeom prst="rect">
            <a:avLst/>
          </a:prstGeom>
        </p:spPr>
        <p:txBody>
          <a:bodyPr/>
          <a:lstStyle>
            <a:lvl1pPr>
              <a:defRPr sz="1200">
                <a:solidFill>
                  <a:srgbClr val="7F7F7F"/>
                </a:solidFill>
              </a:defRPr>
            </a:lvl1pPr>
          </a:lstStyle>
          <a:p>
            <a:pPr algn="r"/>
            <a:r>
              <a:rPr lang="en-US" dirty="0"/>
              <a:t>Event </a:t>
            </a:r>
            <a:r>
              <a:rPr lang="en-US" dirty="0">
                <a:solidFill>
                  <a:schemeClr val="accent2"/>
                </a:solidFill>
              </a:rPr>
              <a:t> ///  </a:t>
            </a:r>
            <a:r>
              <a:rPr lang="en-US" dirty="0"/>
              <a:t>Date </a:t>
            </a:r>
            <a:r>
              <a:rPr lang="en-US" dirty="0">
                <a:solidFill>
                  <a:schemeClr val="accent2"/>
                </a:solidFill>
              </a:rPr>
              <a:t> ///  </a:t>
            </a:r>
            <a:r>
              <a:rPr lang="en-US" dirty="0"/>
              <a:t>Alive &amp; Thrive </a:t>
            </a:r>
          </a:p>
        </p:txBody>
      </p:sp>
      <p:sp>
        <p:nvSpPr>
          <p:cNvPr id="11" name="Slide Number Placeholder 5"/>
          <p:cNvSpPr>
            <a:spLocks noGrp="1"/>
          </p:cNvSpPr>
          <p:nvPr>
            <p:ph type="sldNum" sz="quarter" idx="12"/>
          </p:nvPr>
        </p:nvSpPr>
        <p:spPr>
          <a:xfrm>
            <a:off x="10668000" y="6400801"/>
            <a:ext cx="914400" cy="396875"/>
          </a:xfrm>
          <a:prstGeom prst="rect">
            <a:avLst/>
          </a:prstGeom>
        </p:spPr>
        <p:txBody>
          <a:bodyPr/>
          <a:lstStyle>
            <a:lvl1pPr algn="r">
              <a:defRPr sz="1200">
                <a:solidFill>
                  <a:srgbClr val="7F7F7F"/>
                </a:solidFill>
              </a:defRPr>
            </a:lvl1pPr>
          </a:lstStyle>
          <a:p>
            <a:fld id="{2F9D4A47-DB52-46B2-B5F5-919B3A5E1B4A}" type="slidenum">
              <a:rPr lang="en-US" smtClean="0"/>
              <a:pPr/>
              <a:t>‹#›</a:t>
            </a:fld>
            <a:endParaRPr lang="en-US"/>
          </a:p>
        </p:txBody>
      </p:sp>
    </p:spTree>
    <p:extLst>
      <p:ext uri="{BB962C8B-B14F-4D97-AF65-F5344CB8AC3E}">
        <p14:creationId xmlns:p14="http://schemas.microsoft.com/office/powerpoint/2010/main" val="3130920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4"/>
          <p:cNvSpPr>
            <a:spLocks noGrp="1"/>
          </p:cNvSpPr>
          <p:nvPr>
            <p:ph type="ftr" sz="quarter" idx="3"/>
          </p:nvPr>
        </p:nvSpPr>
        <p:spPr>
          <a:xfrm>
            <a:off x="5283200" y="6400801"/>
            <a:ext cx="5384800" cy="365125"/>
          </a:xfrm>
          <a:prstGeom prst="rect">
            <a:avLst/>
          </a:prstGeom>
        </p:spPr>
        <p:txBody>
          <a:bodyPr/>
          <a:lstStyle>
            <a:lvl1pPr>
              <a:defRPr sz="1200">
                <a:solidFill>
                  <a:srgbClr val="7F7F7F"/>
                </a:solidFill>
              </a:defRPr>
            </a:lvl1pPr>
          </a:lstStyle>
          <a:p>
            <a:pPr algn="r"/>
            <a:r>
              <a:rPr lang="en-US" dirty="0"/>
              <a:t>Event </a:t>
            </a:r>
            <a:r>
              <a:rPr lang="en-US" dirty="0">
                <a:solidFill>
                  <a:schemeClr val="accent2"/>
                </a:solidFill>
              </a:rPr>
              <a:t> ///  </a:t>
            </a:r>
            <a:r>
              <a:rPr lang="en-US" dirty="0"/>
              <a:t>Date </a:t>
            </a:r>
            <a:r>
              <a:rPr lang="en-US" dirty="0">
                <a:solidFill>
                  <a:schemeClr val="accent2"/>
                </a:solidFill>
              </a:rPr>
              <a:t> ///  </a:t>
            </a:r>
            <a:r>
              <a:rPr lang="en-US" dirty="0"/>
              <a:t>Alive &amp; Thrive </a:t>
            </a:r>
          </a:p>
        </p:txBody>
      </p:sp>
      <p:sp>
        <p:nvSpPr>
          <p:cNvPr id="7" name="Slide Number Placeholder 5"/>
          <p:cNvSpPr>
            <a:spLocks noGrp="1"/>
          </p:cNvSpPr>
          <p:nvPr>
            <p:ph type="sldNum" sz="quarter" idx="4"/>
          </p:nvPr>
        </p:nvSpPr>
        <p:spPr>
          <a:xfrm>
            <a:off x="10668000" y="6400801"/>
            <a:ext cx="914400" cy="396875"/>
          </a:xfrm>
          <a:prstGeom prst="rect">
            <a:avLst/>
          </a:prstGeom>
        </p:spPr>
        <p:txBody>
          <a:bodyPr/>
          <a:lstStyle>
            <a:lvl1pPr algn="r">
              <a:defRPr sz="1200">
                <a:solidFill>
                  <a:srgbClr val="7F7F7F"/>
                </a:solidFill>
              </a:defRPr>
            </a:lvl1pPr>
          </a:lstStyle>
          <a:p>
            <a:fld id="{2F9D4A47-DB52-46B2-B5F5-919B3A5E1B4A}" type="slidenum">
              <a:rPr lang="en-US" smtClean="0"/>
              <a:pPr/>
              <a:t>‹#›</a:t>
            </a:fld>
            <a:endParaRPr lang="en-US"/>
          </a:p>
        </p:txBody>
      </p:sp>
    </p:spTree>
    <p:extLst>
      <p:ext uri="{BB962C8B-B14F-4D97-AF65-F5344CB8AC3E}">
        <p14:creationId xmlns:p14="http://schemas.microsoft.com/office/powerpoint/2010/main" val="4183699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283200" y="6400801"/>
            <a:ext cx="5384800" cy="365125"/>
          </a:xfrm>
          <a:prstGeom prst="rect">
            <a:avLst/>
          </a:prstGeom>
        </p:spPr>
        <p:txBody>
          <a:bodyPr/>
          <a:lstStyle>
            <a:lvl1pPr>
              <a:defRPr sz="1200">
                <a:solidFill>
                  <a:srgbClr val="7F7F7F"/>
                </a:solidFill>
              </a:defRPr>
            </a:lvl1pPr>
          </a:lstStyle>
          <a:p>
            <a:pPr algn="r"/>
            <a:r>
              <a:rPr lang="en-US" dirty="0"/>
              <a:t>Event </a:t>
            </a:r>
            <a:r>
              <a:rPr lang="en-US" dirty="0">
                <a:solidFill>
                  <a:schemeClr val="accent2"/>
                </a:solidFill>
              </a:rPr>
              <a:t> ///  </a:t>
            </a:r>
            <a:r>
              <a:rPr lang="en-US" dirty="0"/>
              <a:t>Date </a:t>
            </a:r>
            <a:r>
              <a:rPr lang="en-US" dirty="0">
                <a:solidFill>
                  <a:schemeClr val="accent2"/>
                </a:solidFill>
              </a:rPr>
              <a:t> ///  </a:t>
            </a:r>
            <a:r>
              <a:rPr lang="en-US" dirty="0"/>
              <a:t>Alive &amp; Thrive </a:t>
            </a:r>
          </a:p>
        </p:txBody>
      </p:sp>
      <p:sp>
        <p:nvSpPr>
          <p:cNvPr id="6" name="Slide Number Placeholder 5"/>
          <p:cNvSpPr>
            <a:spLocks noGrp="1"/>
          </p:cNvSpPr>
          <p:nvPr>
            <p:ph type="sldNum" sz="quarter" idx="4"/>
          </p:nvPr>
        </p:nvSpPr>
        <p:spPr>
          <a:xfrm>
            <a:off x="10668000" y="6400801"/>
            <a:ext cx="914400" cy="396875"/>
          </a:xfrm>
          <a:prstGeom prst="rect">
            <a:avLst/>
          </a:prstGeom>
        </p:spPr>
        <p:txBody>
          <a:bodyPr/>
          <a:lstStyle>
            <a:lvl1pPr algn="r">
              <a:defRPr sz="1200">
                <a:solidFill>
                  <a:srgbClr val="7F7F7F"/>
                </a:solidFill>
              </a:defRPr>
            </a:lvl1pPr>
          </a:lstStyle>
          <a:p>
            <a:fld id="{2F9D4A47-DB52-46B2-B5F5-919B3A5E1B4A}" type="slidenum">
              <a:rPr lang="en-US" smtClean="0"/>
              <a:pPr/>
              <a:t>‹#›</a:t>
            </a:fld>
            <a:endParaRPr lang="en-US"/>
          </a:p>
        </p:txBody>
      </p:sp>
    </p:spTree>
    <p:extLst>
      <p:ext uri="{BB962C8B-B14F-4D97-AF65-F5344CB8AC3E}">
        <p14:creationId xmlns:p14="http://schemas.microsoft.com/office/powerpoint/2010/main" val="3677263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x">
    <p:spTree>
      <p:nvGrpSpPr>
        <p:cNvPr id="1" name=""/>
        <p:cNvGrpSpPr/>
        <p:nvPr/>
      </p:nvGrpSpPr>
      <p:grpSpPr>
        <a:xfrm>
          <a:off x="0" y="0"/>
          <a:ext cx="0" cy="0"/>
          <a:chOff x="0" y="0"/>
          <a:chExt cx="0" cy="0"/>
        </a:xfrm>
      </p:grpSpPr>
      <p:sp>
        <p:nvSpPr>
          <p:cNvPr id="4" name="Rectangle 3"/>
          <p:cNvSpPr/>
          <p:nvPr userDrawn="1"/>
        </p:nvSpPr>
        <p:spPr>
          <a:xfrm>
            <a:off x="-20670" y="4953000"/>
            <a:ext cx="12233340" cy="1905000"/>
          </a:xfrm>
          <a:prstGeom prst="rect">
            <a:avLst/>
          </a:prstGeom>
          <a:gradFill>
            <a:gsLst>
              <a:gs pos="0">
                <a:srgbClr val="005E5E"/>
              </a:gs>
              <a:gs pos="95000">
                <a:srgbClr val="009999"/>
              </a:gs>
              <a:gs pos="50000">
                <a:srgbClr val="009999"/>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p:cNvSpPr/>
          <p:nvPr userDrawn="1"/>
        </p:nvSpPr>
        <p:spPr>
          <a:xfrm>
            <a:off x="-20670" y="4659868"/>
            <a:ext cx="12233340" cy="369332"/>
          </a:xfrm>
          <a:prstGeom prst="rect">
            <a:avLst/>
          </a:prstGeom>
          <a:solidFill>
            <a:srgbClr val="99C352"/>
          </a:solidFill>
        </p:spPr>
        <p:txBody>
          <a:bodyPr wrap="square">
            <a:spAutoFit/>
          </a:bodyPr>
          <a:lstStyle/>
          <a:p>
            <a:pPr marL="914400" lvl="1" algn="r">
              <a:tabLst>
                <a:tab pos="182880" algn="r"/>
                <a:tab pos="365760" algn="r"/>
              </a:tabLst>
            </a:pPr>
            <a:r>
              <a:rPr lang="en-US" sz="1800" dirty="0">
                <a:solidFill>
                  <a:srgbClr val="005E5E"/>
                </a:solidFill>
              </a:rPr>
              <a:t>	</a:t>
            </a:r>
          </a:p>
        </p:txBody>
      </p:sp>
    </p:spTree>
    <p:extLst>
      <p:ext uri="{BB962C8B-B14F-4D97-AF65-F5344CB8AC3E}">
        <p14:creationId xmlns:p14="http://schemas.microsoft.com/office/powerpoint/2010/main" val="2292676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1">
          <a:gsLst>
            <a:gs pos="0">
              <a:schemeClr val="accent2">
                <a:lumMod val="50000"/>
              </a:schemeClr>
            </a:gs>
            <a:gs pos="85000">
              <a:schemeClr val="accent2"/>
            </a:gs>
          </a:gsLst>
          <a:path path="circle">
            <a:fillToRect l="50000" t="50000" r="50000" b="50000"/>
          </a:path>
        </a:gradFill>
        <a:effectLst/>
      </p:bgPr>
    </p:bg>
    <p:spTree>
      <p:nvGrpSpPr>
        <p:cNvPr id="1" name=""/>
        <p:cNvGrpSpPr/>
        <p:nvPr/>
      </p:nvGrpSpPr>
      <p:grpSpPr>
        <a:xfrm>
          <a:off x="0" y="0"/>
          <a:ext cx="0" cy="0"/>
          <a:chOff x="0" y="0"/>
          <a:chExt cx="0" cy="0"/>
        </a:xfrm>
      </p:grpSpPr>
      <p:pic>
        <p:nvPicPr>
          <p:cNvPr id="4" name="Picture 3" descr="Slide19.jpg"/>
          <p:cNvPicPr>
            <a:picLocks noChangeAspect="1"/>
          </p:cNvPicPr>
          <p:nvPr userDrawn="1"/>
        </p:nvPicPr>
        <p:blipFill>
          <a:blip r:embed="rId2" cstate="print">
            <a:alphaModFix amt="62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914400" y="2130426"/>
            <a:ext cx="10363200" cy="2060575"/>
          </a:xfrm>
        </p:spPr>
        <p:txBody>
          <a:bodyPr>
            <a:noAutofit/>
          </a:bodyPr>
          <a:lstStyle>
            <a:lvl1pPr>
              <a:defRPr sz="6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828800" y="4572000"/>
            <a:ext cx="8534400" cy="1524000"/>
          </a:xfrm>
        </p:spPr>
        <p:txBody>
          <a:bodyPr/>
          <a:lstStyle>
            <a:lvl1pPr marL="0" indent="0" algn="ctr">
              <a:buNone/>
              <a:defRPr>
                <a:solidFill>
                  <a:schemeClr val="bg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32161429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5" Type="http://schemas.openxmlformats.org/officeDocument/2006/relationships/slideLayout" Target="../slideLayouts/slideLayout5.xml" /><Relationship Id="rId4" Type="http://schemas.openxmlformats.org/officeDocument/2006/relationships/slideLayout" Target="../slideLayouts/slideLayout4.xml" /><Relationship Id="rId9" Type="http://schemas.openxmlformats.org/officeDocument/2006/relationships/theme" Target="../theme/theme1.xml" /></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 /><Relationship Id="rId3" Type="http://schemas.openxmlformats.org/officeDocument/2006/relationships/slideLayout" Target="../slideLayouts/slideLayout11.xml" /><Relationship Id="rId7" Type="http://schemas.openxmlformats.org/officeDocument/2006/relationships/slideLayout" Target="../slideLayouts/slideLayout15.xml" /><Relationship Id="rId2" Type="http://schemas.openxmlformats.org/officeDocument/2006/relationships/slideLayout" Target="../slideLayouts/slideLayout10.xml" /><Relationship Id="rId1" Type="http://schemas.openxmlformats.org/officeDocument/2006/relationships/slideLayout" Target="../slideLayouts/slideLayout9.xml" /><Relationship Id="rId6" Type="http://schemas.openxmlformats.org/officeDocument/2006/relationships/slideLayout" Target="../slideLayouts/slideLayout14.xml" /><Relationship Id="rId5" Type="http://schemas.openxmlformats.org/officeDocument/2006/relationships/slideLayout" Target="../slideLayouts/slideLayout13.xml" /><Relationship Id="rId4" Type="http://schemas.openxmlformats.org/officeDocument/2006/relationships/slideLayout" Target="../slideLayouts/slideLayout12.xml" /><Relationship Id="rId9" Type="http://schemas.openxmlformats.org/officeDocument/2006/relationships/theme" Target="../theme/theme3.xml" /></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41763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0" y="6248400"/>
            <a:ext cx="12192000" cy="0"/>
          </a:xfrm>
          <a:prstGeom prst="line">
            <a:avLst/>
          </a:prstGeom>
          <a:ln w="6350" cmpd="sng"/>
        </p:spPr>
        <p:style>
          <a:lnRef idx="2">
            <a:schemeClr val="accent2"/>
          </a:lnRef>
          <a:fillRef idx="0">
            <a:schemeClr val="accent2"/>
          </a:fillRef>
          <a:effectRef idx="1">
            <a:schemeClr val="accent2"/>
          </a:effectRef>
          <a:fontRef idx="minor">
            <a:schemeClr val="tx1"/>
          </a:fontRef>
        </p:style>
      </p:cxnSp>
      <p:cxnSp>
        <p:nvCxnSpPr>
          <p:cNvPr id="9" name="Straight Connector 8"/>
          <p:cNvCxnSpPr/>
          <p:nvPr userDrawn="1"/>
        </p:nvCxnSpPr>
        <p:spPr>
          <a:xfrm>
            <a:off x="0" y="1447800"/>
            <a:ext cx="12192000" cy="0"/>
          </a:xfrm>
          <a:prstGeom prst="line">
            <a:avLst/>
          </a:prstGeom>
          <a:ln w="57150" cmpd="sng"/>
          <a:effectLst/>
        </p:spPr>
        <p:style>
          <a:lnRef idx="2">
            <a:schemeClr val="accent1"/>
          </a:lnRef>
          <a:fillRef idx="0">
            <a:schemeClr val="accent1"/>
          </a:fillRef>
          <a:effectRef idx="1">
            <a:schemeClr val="accent1"/>
          </a:effectRef>
          <a:fontRef idx="minor">
            <a:schemeClr val="tx1"/>
          </a:fontRef>
        </p:style>
      </p:cxnSp>
      <p:sp>
        <p:nvSpPr>
          <p:cNvPr id="15" name="Footer Placeholder 4"/>
          <p:cNvSpPr>
            <a:spLocks noGrp="1"/>
          </p:cNvSpPr>
          <p:nvPr>
            <p:ph type="ftr" sz="quarter" idx="3"/>
          </p:nvPr>
        </p:nvSpPr>
        <p:spPr>
          <a:xfrm>
            <a:off x="5283200" y="6400801"/>
            <a:ext cx="5384800" cy="365125"/>
          </a:xfrm>
          <a:prstGeom prst="rect">
            <a:avLst/>
          </a:prstGeom>
        </p:spPr>
        <p:txBody>
          <a:bodyPr/>
          <a:lstStyle>
            <a:lvl1pPr>
              <a:defRPr sz="1200">
                <a:solidFill>
                  <a:srgbClr val="7F7F7F"/>
                </a:solidFill>
              </a:defRPr>
            </a:lvl1pPr>
          </a:lstStyle>
          <a:p>
            <a:pPr algn="r"/>
            <a:r>
              <a:rPr lang="en-US" dirty="0"/>
              <a:t>Event </a:t>
            </a:r>
            <a:r>
              <a:rPr lang="en-US" dirty="0">
                <a:solidFill>
                  <a:schemeClr val="accent2"/>
                </a:solidFill>
              </a:rPr>
              <a:t> ///  </a:t>
            </a:r>
            <a:r>
              <a:rPr lang="en-US" dirty="0"/>
              <a:t>Date </a:t>
            </a:r>
            <a:r>
              <a:rPr lang="en-US" dirty="0">
                <a:solidFill>
                  <a:schemeClr val="accent2"/>
                </a:solidFill>
              </a:rPr>
              <a:t> ///  </a:t>
            </a:r>
            <a:r>
              <a:rPr lang="en-US" dirty="0"/>
              <a:t>Alive &amp; Thrive </a:t>
            </a:r>
          </a:p>
        </p:txBody>
      </p:sp>
      <p:sp>
        <p:nvSpPr>
          <p:cNvPr id="16" name="Slide Number Placeholder 5"/>
          <p:cNvSpPr>
            <a:spLocks noGrp="1"/>
          </p:cNvSpPr>
          <p:nvPr>
            <p:ph type="sldNum" sz="quarter" idx="4"/>
          </p:nvPr>
        </p:nvSpPr>
        <p:spPr>
          <a:xfrm>
            <a:off x="10668000" y="6400801"/>
            <a:ext cx="914400" cy="396875"/>
          </a:xfrm>
          <a:prstGeom prst="rect">
            <a:avLst/>
          </a:prstGeom>
        </p:spPr>
        <p:txBody>
          <a:bodyPr/>
          <a:lstStyle>
            <a:lvl1pPr algn="r">
              <a:defRPr sz="1200">
                <a:solidFill>
                  <a:srgbClr val="7F7F7F"/>
                </a:solidFill>
              </a:defRPr>
            </a:lvl1pPr>
          </a:lstStyle>
          <a:p>
            <a:fld id="{2F9D4A47-DB52-46B2-B5F5-919B3A5E1B4A}" type="slidenum">
              <a:rPr lang="en-US" smtClean="0"/>
              <a:pPr/>
              <a:t>‹#›</a:t>
            </a:fld>
            <a:endParaRPr lang="en-US"/>
          </a:p>
        </p:txBody>
      </p:sp>
      <p:sp>
        <p:nvSpPr>
          <p:cNvPr id="11" name="Rectangle 10"/>
          <p:cNvSpPr/>
          <p:nvPr userDrawn="1"/>
        </p:nvSpPr>
        <p:spPr>
          <a:xfrm>
            <a:off x="406400" y="6361424"/>
            <a:ext cx="1488228" cy="369332"/>
          </a:xfrm>
          <a:prstGeom prst="rect">
            <a:avLst/>
          </a:prstGeom>
        </p:spPr>
        <p:txBody>
          <a:bodyPr wrap="none">
            <a:spAutoFit/>
          </a:bodyPr>
          <a:lstStyle/>
          <a:p>
            <a:r>
              <a:rPr lang="en-US" sz="1800" dirty="0">
                <a:solidFill>
                  <a:srgbClr val="005E5E"/>
                </a:solidFill>
              </a:rPr>
              <a:t>Alive &amp; Thrive</a:t>
            </a:r>
            <a:endParaRPr lang="en-US" sz="1800" dirty="0"/>
          </a:p>
        </p:txBody>
      </p:sp>
    </p:spTree>
    <p:extLst>
      <p:ext uri="{BB962C8B-B14F-4D97-AF65-F5344CB8AC3E}">
        <p14:creationId xmlns:p14="http://schemas.microsoft.com/office/powerpoint/2010/main" val="142862631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77" r:id="rId8"/>
  </p:sldLayoutIdLst>
  <p:hf hdr="0" ftr="0" dt="0"/>
  <p:txStyles>
    <p:titleStyle>
      <a:lvl1pPr algn="ctr" defTabSz="914400" rtl="0" eaLnBrk="1" latinLnBrk="0" hangingPunct="1">
        <a:lnSpc>
          <a:spcPct val="80000"/>
        </a:lnSpc>
        <a:spcBef>
          <a:spcPct val="0"/>
        </a:spcBef>
        <a:buNone/>
        <a:defRPr sz="4400" kern="1200">
          <a:solidFill>
            <a:schemeClr val="accent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2">
              <a:lumMod val="90000"/>
              <a:lumOff val="1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0670" y="4953000"/>
            <a:ext cx="12233340" cy="1905000"/>
          </a:xfrm>
          <a:prstGeom prst="rect">
            <a:avLst/>
          </a:prstGeom>
          <a:gradFill flip="none" rotWithShape="1">
            <a:gsLst>
              <a:gs pos="0">
                <a:srgbClr val="005E5E"/>
              </a:gs>
              <a:gs pos="95000">
                <a:srgbClr val="009999"/>
              </a:gs>
              <a:gs pos="50000">
                <a:srgbClr val="009999"/>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0" y="4659868"/>
            <a:ext cx="12192000" cy="369332"/>
          </a:xfrm>
          <a:prstGeom prst="rect">
            <a:avLst/>
          </a:prstGeom>
          <a:solidFill>
            <a:srgbClr val="99C352"/>
          </a:solidFill>
        </p:spPr>
        <p:txBody>
          <a:bodyPr wrap="square">
            <a:spAutoFit/>
          </a:bodyPr>
          <a:lstStyle/>
          <a:p>
            <a:pPr marL="914400" lvl="1" algn="r">
              <a:tabLst>
                <a:tab pos="182880" algn="r"/>
                <a:tab pos="365760" algn="r"/>
              </a:tabLst>
            </a:pPr>
            <a:r>
              <a:rPr lang="en-US" sz="1800" dirty="0">
                <a:solidFill>
                  <a:srgbClr val="005E5E"/>
                </a:solidFill>
              </a:rPr>
              <a:t>	</a:t>
            </a:r>
          </a:p>
        </p:txBody>
      </p:sp>
    </p:spTree>
    <p:extLst>
      <p:ext uri="{BB962C8B-B14F-4D97-AF65-F5344CB8AC3E}">
        <p14:creationId xmlns:p14="http://schemas.microsoft.com/office/powerpoint/2010/main" val="644686720"/>
      </p:ext>
    </p:extLst>
  </p:cSld>
  <p:clrMap bg1="lt1" tx1="dk1" bg2="lt2" tx2="dk2" accent1="accent1" accent2="accent2" accent3="accent3" accent4="accent4" accent5="accent5" accent6="accent6" hlink="hlink" folHlink="folHlink"/>
  <p:hf hdr="0" ftr="0" dt="0"/>
  <p:txStyles>
    <p:titleStyle>
      <a:lvl1pPr algn="ctr" defTabSz="914400" rtl="0" eaLnBrk="1" latinLnBrk="0" hangingPunct="1">
        <a:lnSpc>
          <a:spcPct val="80000"/>
        </a:lnSpc>
        <a:spcBef>
          <a:spcPct val="0"/>
        </a:spcBef>
        <a:buNone/>
        <a:defRPr sz="4400" kern="1200">
          <a:solidFill>
            <a:schemeClr val="accent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2">
              <a:lumMod val="90000"/>
              <a:lumOff val="1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41763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0" y="6248400"/>
            <a:ext cx="12192000" cy="0"/>
          </a:xfrm>
          <a:prstGeom prst="line">
            <a:avLst/>
          </a:prstGeom>
          <a:ln w="6350" cmpd="sng"/>
        </p:spPr>
        <p:style>
          <a:lnRef idx="2">
            <a:schemeClr val="accent2"/>
          </a:lnRef>
          <a:fillRef idx="0">
            <a:schemeClr val="accent2"/>
          </a:fillRef>
          <a:effectRef idx="1">
            <a:schemeClr val="accent2"/>
          </a:effectRef>
          <a:fontRef idx="minor">
            <a:schemeClr val="tx1"/>
          </a:fontRef>
        </p:style>
      </p:cxnSp>
      <p:cxnSp>
        <p:nvCxnSpPr>
          <p:cNvPr id="9" name="Straight Connector 8"/>
          <p:cNvCxnSpPr/>
          <p:nvPr userDrawn="1"/>
        </p:nvCxnSpPr>
        <p:spPr>
          <a:xfrm>
            <a:off x="0" y="1447800"/>
            <a:ext cx="12192000" cy="0"/>
          </a:xfrm>
          <a:prstGeom prst="line">
            <a:avLst/>
          </a:prstGeom>
          <a:ln w="57150" cmpd="thickThin"/>
        </p:spPr>
        <p:style>
          <a:lnRef idx="2">
            <a:schemeClr val="accent1"/>
          </a:lnRef>
          <a:fillRef idx="0">
            <a:schemeClr val="accent1"/>
          </a:fillRef>
          <a:effectRef idx="1">
            <a:schemeClr val="accent1"/>
          </a:effectRef>
          <a:fontRef idx="minor">
            <a:schemeClr val="tx1"/>
          </a:fontRef>
        </p:style>
      </p:cxnSp>
      <p:sp>
        <p:nvSpPr>
          <p:cNvPr id="15" name="Footer Placeholder 4"/>
          <p:cNvSpPr>
            <a:spLocks noGrp="1"/>
          </p:cNvSpPr>
          <p:nvPr>
            <p:ph type="ftr" sz="quarter" idx="3"/>
          </p:nvPr>
        </p:nvSpPr>
        <p:spPr>
          <a:xfrm>
            <a:off x="5283200" y="6400801"/>
            <a:ext cx="5384800" cy="365125"/>
          </a:xfrm>
          <a:prstGeom prst="rect">
            <a:avLst/>
          </a:prstGeom>
        </p:spPr>
        <p:txBody>
          <a:bodyPr/>
          <a:lstStyle>
            <a:lvl1pPr>
              <a:defRPr sz="1200">
                <a:solidFill>
                  <a:srgbClr val="7F7F7F"/>
                </a:solidFill>
              </a:defRPr>
            </a:lvl1pPr>
          </a:lstStyle>
          <a:p>
            <a:pPr algn="r"/>
            <a:r>
              <a:rPr lang="en-US" dirty="0"/>
              <a:t>Event </a:t>
            </a:r>
            <a:r>
              <a:rPr lang="en-US" dirty="0">
                <a:solidFill>
                  <a:schemeClr val="accent2"/>
                </a:solidFill>
              </a:rPr>
              <a:t> ///  </a:t>
            </a:r>
            <a:r>
              <a:rPr lang="en-US" dirty="0"/>
              <a:t>Date </a:t>
            </a:r>
            <a:r>
              <a:rPr lang="en-US" dirty="0">
                <a:solidFill>
                  <a:schemeClr val="accent2"/>
                </a:solidFill>
              </a:rPr>
              <a:t> ///  </a:t>
            </a:r>
            <a:r>
              <a:rPr lang="en-US" dirty="0"/>
              <a:t>Alive &amp; Thrive </a:t>
            </a:r>
          </a:p>
        </p:txBody>
      </p:sp>
      <p:sp>
        <p:nvSpPr>
          <p:cNvPr id="16" name="Slide Number Placeholder 5"/>
          <p:cNvSpPr>
            <a:spLocks noGrp="1"/>
          </p:cNvSpPr>
          <p:nvPr>
            <p:ph type="sldNum" sz="quarter" idx="4"/>
          </p:nvPr>
        </p:nvSpPr>
        <p:spPr>
          <a:xfrm>
            <a:off x="10668000" y="6400801"/>
            <a:ext cx="914400" cy="396875"/>
          </a:xfrm>
          <a:prstGeom prst="rect">
            <a:avLst/>
          </a:prstGeom>
        </p:spPr>
        <p:txBody>
          <a:bodyPr/>
          <a:lstStyle>
            <a:lvl1pPr algn="r">
              <a:defRPr sz="1200">
                <a:solidFill>
                  <a:srgbClr val="7F7F7F"/>
                </a:solidFill>
              </a:defRPr>
            </a:lvl1pPr>
          </a:lstStyle>
          <a:p>
            <a:fld id="{2F9D4A47-DB52-46B2-B5F5-919B3A5E1B4A}" type="slidenum">
              <a:rPr lang="en-US" smtClean="0"/>
              <a:pPr/>
              <a:t>‹#›</a:t>
            </a:fld>
            <a:endParaRPr lang="en-US"/>
          </a:p>
        </p:txBody>
      </p:sp>
      <p:sp>
        <p:nvSpPr>
          <p:cNvPr id="4" name="Rectangle 3"/>
          <p:cNvSpPr/>
          <p:nvPr userDrawn="1"/>
        </p:nvSpPr>
        <p:spPr>
          <a:xfrm>
            <a:off x="406400" y="6361424"/>
            <a:ext cx="1488228" cy="369332"/>
          </a:xfrm>
          <a:prstGeom prst="rect">
            <a:avLst/>
          </a:prstGeom>
        </p:spPr>
        <p:txBody>
          <a:bodyPr wrap="none">
            <a:spAutoFit/>
          </a:bodyPr>
          <a:lstStyle/>
          <a:p>
            <a:r>
              <a:rPr lang="en-US" sz="1800" dirty="0">
                <a:solidFill>
                  <a:srgbClr val="005E5E"/>
                </a:solidFill>
              </a:rPr>
              <a:t>Alive &amp; Thrive</a:t>
            </a:r>
            <a:endParaRPr lang="en-US" sz="1800" dirty="0"/>
          </a:p>
        </p:txBody>
      </p:sp>
    </p:spTree>
    <p:extLst>
      <p:ext uri="{BB962C8B-B14F-4D97-AF65-F5344CB8AC3E}">
        <p14:creationId xmlns:p14="http://schemas.microsoft.com/office/powerpoint/2010/main" val="107182683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Lst>
  <p:hf hdr="0" ftr="0" dt="0"/>
  <p:txStyles>
    <p:titleStyle>
      <a:lvl1pPr algn="ctr" defTabSz="914400" rtl="0" eaLnBrk="1" latinLnBrk="0" hangingPunct="1">
        <a:lnSpc>
          <a:spcPct val="80000"/>
        </a:lnSpc>
        <a:spcBef>
          <a:spcPct val="0"/>
        </a:spcBef>
        <a:buNone/>
        <a:defRPr sz="4400" kern="1200">
          <a:solidFill>
            <a:schemeClr val="accent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2">
              <a:lumMod val="90000"/>
              <a:lumOff val="1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notesSlide" Target="../notesSlides/notesSlide1.xml" /><Relationship Id="rId1" Type="http://schemas.openxmlformats.org/officeDocument/2006/relationships/slideLayout" Target="../slideLayouts/slideLayout8.xml" /><Relationship Id="rId5" Type="http://schemas.openxmlformats.org/officeDocument/2006/relationships/image" Target="../media/image4.png" /><Relationship Id="rId4" Type="http://schemas.openxmlformats.org/officeDocument/2006/relationships/image" Target="../media/image3.png" /></Relationships>
</file>

<file path=ppt/slides/_rels/slide10.xml.rels><?xml version="1.0" encoding="UTF-8" standalone="yes"?>
<Relationships xmlns="http://schemas.openxmlformats.org/package/2006/relationships"><Relationship Id="rId3" Type="http://schemas.openxmlformats.org/officeDocument/2006/relationships/image" Target="../media/image27.png" /><Relationship Id="rId7" Type="http://schemas.openxmlformats.org/officeDocument/2006/relationships/image" Target="../media/image30.jpeg" /><Relationship Id="rId2" Type="http://schemas.openxmlformats.org/officeDocument/2006/relationships/notesSlide" Target="../notesSlides/notesSlide10.xml" /><Relationship Id="rId1" Type="http://schemas.openxmlformats.org/officeDocument/2006/relationships/slideLayout" Target="../slideLayouts/slideLayout2.xml" /><Relationship Id="rId6" Type="http://schemas.openxmlformats.org/officeDocument/2006/relationships/image" Target="../media/image29.jpeg" /><Relationship Id="rId5" Type="http://schemas.openxmlformats.org/officeDocument/2006/relationships/image" Target="../media/image4.png" /><Relationship Id="rId4" Type="http://schemas.openxmlformats.org/officeDocument/2006/relationships/image" Target="../media/image28.jpeg" /></Relationships>
</file>

<file path=ppt/slides/_rels/slide11.xml.rels><?xml version="1.0" encoding="UTF-8" standalone="yes"?>
<Relationships xmlns="http://schemas.openxmlformats.org/package/2006/relationships"><Relationship Id="rId3" Type="http://schemas.openxmlformats.org/officeDocument/2006/relationships/image" Target="../media/image31.png" /><Relationship Id="rId2" Type="http://schemas.openxmlformats.org/officeDocument/2006/relationships/notesSlide" Target="../notesSlides/notesSlide11.xml" /><Relationship Id="rId1" Type="http://schemas.openxmlformats.org/officeDocument/2006/relationships/slideLayout" Target="../slideLayouts/slideLayout2.xml" /><Relationship Id="rId5" Type="http://schemas.openxmlformats.org/officeDocument/2006/relationships/image" Target="../media/image4.png" /><Relationship Id="rId4" Type="http://schemas.openxmlformats.org/officeDocument/2006/relationships/image" Target="../media/image32.png" /></Relationships>
</file>

<file path=ppt/slides/_rels/slide12.xml.rels><?xml version="1.0" encoding="UTF-8" standalone="yes"?>
<Relationships xmlns="http://schemas.openxmlformats.org/package/2006/relationships"><Relationship Id="rId3" Type="http://schemas.openxmlformats.org/officeDocument/2006/relationships/image" Target="../media/image33.png" /><Relationship Id="rId2" Type="http://schemas.openxmlformats.org/officeDocument/2006/relationships/notesSlide" Target="../notesSlides/notesSlide12.xml" /><Relationship Id="rId1" Type="http://schemas.openxmlformats.org/officeDocument/2006/relationships/slideLayout" Target="../slideLayouts/slideLayout6.xml" /><Relationship Id="rId5" Type="http://schemas.openxmlformats.org/officeDocument/2006/relationships/image" Target="../media/image4.png" /><Relationship Id="rId4" Type="http://schemas.openxmlformats.org/officeDocument/2006/relationships/image" Target="../media/image34.png" /></Relationships>
</file>

<file path=ppt/slides/_rels/slide13.xml.rels><?xml version="1.0" encoding="UTF-8" standalone="yes"?>
<Relationships xmlns="http://schemas.openxmlformats.org/package/2006/relationships"><Relationship Id="rId3" Type="http://schemas.openxmlformats.org/officeDocument/2006/relationships/image" Target="../media/image20.jpeg" /><Relationship Id="rId2" Type="http://schemas.openxmlformats.org/officeDocument/2006/relationships/notesSlide" Target="../notesSlides/notesSlide13.xml" /><Relationship Id="rId1" Type="http://schemas.openxmlformats.org/officeDocument/2006/relationships/slideLayout" Target="../slideLayouts/slideLayout2.xml" /><Relationship Id="rId6" Type="http://schemas.openxmlformats.org/officeDocument/2006/relationships/image" Target="../media/image37.png" /><Relationship Id="rId5" Type="http://schemas.openxmlformats.org/officeDocument/2006/relationships/image" Target="../media/image36.png" /><Relationship Id="rId4" Type="http://schemas.openxmlformats.org/officeDocument/2006/relationships/image" Target="../media/image35.png" /></Relationships>
</file>

<file path=ppt/slides/_rels/slide14.xml.rels><?xml version="1.0" encoding="UTF-8" standalone="yes"?>
<Relationships xmlns="http://schemas.openxmlformats.org/package/2006/relationships"><Relationship Id="rId3" Type="http://schemas.openxmlformats.org/officeDocument/2006/relationships/image" Target="../media/image20.jpeg" /><Relationship Id="rId2" Type="http://schemas.openxmlformats.org/officeDocument/2006/relationships/notesSlide" Target="../notesSlides/notesSlide14.xml" /><Relationship Id="rId1" Type="http://schemas.openxmlformats.org/officeDocument/2006/relationships/slideLayout" Target="../slideLayouts/slideLayout2.xml" /><Relationship Id="rId5" Type="http://schemas.openxmlformats.org/officeDocument/2006/relationships/image" Target="../media/image39.png" /><Relationship Id="rId4" Type="http://schemas.openxmlformats.org/officeDocument/2006/relationships/image" Target="../media/image38.png" /></Relationships>
</file>

<file path=ppt/slides/_rels/slide15.xml.rels><?xml version="1.0" encoding="UTF-8" standalone="yes"?>
<Relationships xmlns="http://schemas.openxmlformats.org/package/2006/relationships"><Relationship Id="rId3" Type="http://schemas.openxmlformats.org/officeDocument/2006/relationships/image" Target="../media/image20.jpeg" /><Relationship Id="rId2" Type="http://schemas.openxmlformats.org/officeDocument/2006/relationships/notesSlide" Target="../notesSlides/notesSlide15.xml" /><Relationship Id="rId1" Type="http://schemas.openxmlformats.org/officeDocument/2006/relationships/slideLayout" Target="../slideLayouts/slideLayout2.xml" /><Relationship Id="rId6" Type="http://schemas.openxmlformats.org/officeDocument/2006/relationships/image" Target="../media/image42.png" /><Relationship Id="rId5" Type="http://schemas.openxmlformats.org/officeDocument/2006/relationships/image" Target="../media/image41.png" /><Relationship Id="rId4" Type="http://schemas.openxmlformats.org/officeDocument/2006/relationships/image" Target="../media/image40.png" /></Relationships>
</file>

<file path=ppt/slides/_rels/slide16.xml.rels><?xml version="1.0" encoding="UTF-8" standalone="yes"?>
<Relationships xmlns="http://schemas.openxmlformats.org/package/2006/relationships"><Relationship Id="rId3" Type="http://schemas.openxmlformats.org/officeDocument/2006/relationships/image" Target="../media/image43.png" /><Relationship Id="rId2" Type="http://schemas.openxmlformats.org/officeDocument/2006/relationships/notesSlide" Target="../notesSlides/notesSlide16.xml" /><Relationship Id="rId1" Type="http://schemas.openxmlformats.org/officeDocument/2006/relationships/slideLayout" Target="../slideLayouts/slideLayout6.xml" /><Relationship Id="rId6" Type="http://schemas.openxmlformats.org/officeDocument/2006/relationships/image" Target="../media/image4.png" /><Relationship Id="rId5" Type="http://schemas.openxmlformats.org/officeDocument/2006/relationships/image" Target="../media/image45.png" /><Relationship Id="rId4" Type="http://schemas.openxmlformats.org/officeDocument/2006/relationships/image" Target="../media/image44.png" /></Relationships>
</file>

<file path=ppt/slides/_rels/slide17.xml.rels><?xml version="1.0" encoding="UTF-8" standalone="yes"?>
<Relationships xmlns="http://schemas.openxmlformats.org/package/2006/relationships"><Relationship Id="rId3" Type="http://schemas.openxmlformats.org/officeDocument/2006/relationships/image" Target="../media/image46.png" /><Relationship Id="rId2" Type="http://schemas.openxmlformats.org/officeDocument/2006/relationships/notesSlide" Target="../notesSlides/notesSlide17.xml" /><Relationship Id="rId1" Type="http://schemas.openxmlformats.org/officeDocument/2006/relationships/slideLayout" Target="../slideLayouts/slideLayout6.xml" /><Relationship Id="rId6" Type="http://schemas.openxmlformats.org/officeDocument/2006/relationships/image" Target="../media/image4.png" /><Relationship Id="rId5" Type="http://schemas.openxmlformats.org/officeDocument/2006/relationships/image" Target="../media/image48.png" /><Relationship Id="rId4" Type="http://schemas.openxmlformats.org/officeDocument/2006/relationships/image" Target="../media/image47.png" /></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 /><Relationship Id="rId1" Type="http://schemas.openxmlformats.org/officeDocument/2006/relationships/slideLayout" Target="../slideLayouts/slideLayout4.xml" /></Relationships>
</file>

<file path=ppt/slides/_rels/slide2.xml.rels><?xml version="1.0" encoding="UTF-8" standalone="yes"?>
<Relationships xmlns="http://schemas.openxmlformats.org/package/2006/relationships"><Relationship Id="rId3" Type="http://schemas.openxmlformats.org/officeDocument/2006/relationships/image" Target="../media/image5.gif" /><Relationship Id="rId2" Type="http://schemas.openxmlformats.org/officeDocument/2006/relationships/notesSlide" Target="../notesSlides/notesSlide2.xml" /><Relationship Id="rId1" Type="http://schemas.openxmlformats.org/officeDocument/2006/relationships/slideLayout" Target="../slideLayouts/slideLayout4.xml" /></Relationships>
</file>

<file path=ppt/slides/_rels/slide20.xml.rels><?xml version="1.0" encoding="UTF-8" standalone="yes"?>
<Relationships xmlns="http://schemas.openxmlformats.org/package/2006/relationships"><Relationship Id="rId3" Type="http://schemas.openxmlformats.org/officeDocument/2006/relationships/image" Target="../media/image3.png" /><Relationship Id="rId7" Type="http://schemas.openxmlformats.org/officeDocument/2006/relationships/image" Target="../media/image52.jpeg" /><Relationship Id="rId2" Type="http://schemas.openxmlformats.org/officeDocument/2006/relationships/notesSlide" Target="../notesSlides/notesSlide20.xml" /><Relationship Id="rId1" Type="http://schemas.openxmlformats.org/officeDocument/2006/relationships/slideLayout" Target="../slideLayouts/slideLayout16.xml" /><Relationship Id="rId6" Type="http://schemas.openxmlformats.org/officeDocument/2006/relationships/image" Target="../media/image51.jpeg" /><Relationship Id="rId5" Type="http://schemas.openxmlformats.org/officeDocument/2006/relationships/image" Target="../media/image50.jpeg" /><Relationship Id="rId4" Type="http://schemas.openxmlformats.org/officeDocument/2006/relationships/image" Target="../media/image49.jpeg" /></Relationships>
</file>

<file path=ppt/slides/_rels/slide3.xml.rels><?xml version="1.0" encoding="UTF-8" standalone="yes"?>
<Relationships xmlns="http://schemas.openxmlformats.org/package/2006/relationships"><Relationship Id="rId3" Type="http://schemas.openxmlformats.org/officeDocument/2006/relationships/image" Target="../media/image6.emf" /><Relationship Id="rId2" Type="http://schemas.openxmlformats.org/officeDocument/2006/relationships/notesSlide" Target="../notesSlides/notesSlide3.xml" /><Relationship Id="rId1" Type="http://schemas.openxmlformats.org/officeDocument/2006/relationships/slideLayout" Target="../slideLayouts/slideLayout7.xml" /></Relationships>
</file>

<file path=ppt/slides/_rels/slide4.xml.rels><?xml version="1.0" encoding="UTF-8" standalone="yes"?>
<Relationships xmlns="http://schemas.openxmlformats.org/package/2006/relationships"><Relationship Id="rId8" Type="http://schemas.microsoft.com/office/2007/relationships/diagramDrawing" Target="../diagrams/drawing1.xml" /><Relationship Id="rId3" Type="http://schemas.openxmlformats.org/officeDocument/2006/relationships/image" Target="../media/image7.png" /><Relationship Id="rId7" Type="http://schemas.openxmlformats.org/officeDocument/2006/relationships/diagramColors" Target="../diagrams/colors1.xml" /><Relationship Id="rId2" Type="http://schemas.openxmlformats.org/officeDocument/2006/relationships/notesSlide" Target="../notesSlides/notesSlide4.xml" /><Relationship Id="rId1" Type="http://schemas.openxmlformats.org/officeDocument/2006/relationships/slideLayout" Target="../slideLayouts/slideLayout4.xml" /><Relationship Id="rId6" Type="http://schemas.openxmlformats.org/officeDocument/2006/relationships/diagramQuickStyle" Target="../diagrams/quickStyle1.xml" /><Relationship Id="rId5" Type="http://schemas.openxmlformats.org/officeDocument/2006/relationships/diagramLayout" Target="../diagrams/layout1.xml" /><Relationship Id="rId4" Type="http://schemas.openxmlformats.org/officeDocument/2006/relationships/diagramData" Target="../diagrams/data1.xml" /></Relationships>
</file>

<file path=ppt/slides/_rels/slide5.xml.rels><?xml version="1.0" encoding="UTF-8" standalone="yes"?>
<Relationships xmlns="http://schemas.openxmlformats.org/package/2006/relationships"><Relationship Id="rId3" Type="http://schemas.openxmlformats.org/officeDocument/2006/relationships/image" Target="../media/image8.jpeg" /><Relationship Id="rId7" Type="http://schemas.openxmlformats.org/officeDocument/2006/relationships/image" Target="../media/image11.png" /><Relationship Id="rId2" Type="http://schemas.openxmlformats.org/officeDocument/2006/relationships/notesSlide" Target="../notesSlides/notesSlide5.xml" /><Relationship Id="rId1" Type="http://schemas.openxmlformats.org/officeDocument/2006/relationships/slideLayout" Target="../slideLayouts/slideLayout6.xml" /><Relationship Id="rId6" Type="http://schemas.openxmlformats.org/officeDocument/2006/relationships/image" Target="../media/image10.jpeg" /><Relationship Id="rId5" Type="http://schemas.openxmlformats.org/officeDocument/2006/relationships/image" Target="../media/image4.png" /><Relationship Id="rId4" Type="http://schemas.openxmlformats.org/officeDocument/2006/relationships/image" Target="../media/image9.jpeg" /></Relationships>
</file>

<file path=ppt/slides/_rels/slide6.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notesSlide" Target="../notesSlides/notesSlide6.xml" /><Relationship Id="rId1" Type="http://schemas.openxmlformats.org/officeDocument/2006/relationships/slideLayout" Target="../slideLayouts/slideLayout4.xml" /><Relationship Id="rId4" Type="http://schemas.openxmlformats.org/officeDocument/2006/relationships/image" Target="../media/image4.png" /></Relationships>
</file>

<file path=ppt/slides/_rels/slide7.xml.rels><?xml version="1.0" encoding="UTF-8" standalone="yes"?>
<Relationships xmlns="http://schemas.openxmlformats.org/package/2006/relationships"><Relationship Id="rId8" Type="http://schemas.openxmlformats.org/officeDocument/2006/relationships/image" Target="../media/image18.png" /><Relationship Id="rId3" Type="http://schemas.openxmlformats.org/officeDocument/2006/relationships/image" Target="../media/image13.png" /><Relationship Id="rId7" Type="http://schemas.openxmlformats.org/officeDocument/2006/relationships/image" Target="../media/image17.png" /><Relationship Id="rId2" Type="http://schemas.openxmlformats.org/officeDocument/2006/relationships/notesSlide" Target="../notesSlides/notesSlide7.xml" /><Relationship Id="rId1" Type="http://schemas.openxmlformats.org/officeDocument/2006/relationships/slideLayout" Target="../slideLayouts/slideLayout4.xml" /><Relationship Id="rId6" Type="http://schemas.openxmlformats.org/officeDocument/2006/relationships/image" Target="../media/image16.png" /><Relationship Id="rId5" Type="http://schemas.openxmlformats.org/officeDocument/2006/relationships/image" Target="../media/image15.png" /><Relationship Id="rId4" Type="http://schemas.openxmlformats.org/officeDocument/2006/relationships/image" Target="../media/image14.png" /></Relationships>
</file>

<file path=ppt/slides/_rels/slide8.xml.rels><?xml version="1.0" encoding="UTF-8" standalone="yes"?>
<Relationships xmlns="http://schemas.openxmlformats.org/package/2006/relationships"><Relationship Id="rId8" Type="http://schemas.openxmlformats.org/officeDocument/2006/relationships/image" Target="../media/image24.png" /><Relationship Id="rId3" Type="http://schemas.openxmlformats.org/officeDocument/2006/relationships/image" Target="../media/image19.jpeg" /><Relationship Id="rId7" Type="http://schemas.openxmlformats.org/officeDocument/2006/relationships/image" Target="../media/image23.png" /><Relationship Id="rId2" Type="http://schemas.openxmlformats.org/officeDocument/2006/relationships/notesSlide" Target="../notesSlides/notesSlide8.xml" /><Relationship Id="rId1" Type="http://schemas.openxmlformats.org/officeDocument/2006/relationships/slideLayout" Target="../slideLayouts/slideLayout4.xml" /><Relationship Id="rId6" Type="http://schemas.openxmlformats.org/officeDocument/2006/relationships/image" Target="../media/image22.jpg" /><Relationship Id="rId5" Type="http://schemas.openxmlformats.org/officeDocument/2006/relationships/image" Target="../media/image21.png" /><Relationship Id="rId4" Type="http://schemas.openxmlformats.org/officeDocument/2006/relationships/image" Target="../media/image20.jpeg" /></Relationships>
</file>

<file path=ppt/slides/_rels/slide9.xml.rels><?xml version="1.0" encoding="UTF-8" standalone="yes"?>
<Relationships xmlns="http://schemas.openxmlformats.org/package/2006/relationships"><Relationship Id="rId3" Type="http://schemas.openxmlformats.org/officeDocument/2006/relationships/image" Target="../media/image20.jpeg" /><Relationship Id="rId2" Type="http://schemas.openxmlformats.org/officeDocument/2006/relationships/notesSlide" Target="../notesSlides/notesSlide9.xml" /><Relationship Id="rId1" Type="http://schemas.openxmlformats.org/officeDocument/2006/relationships/slideLayout" Target="../slideLayouts/slideLayout4.xml" /><Relationship Id="rId5" Type="http://schemas.openxmlformats.org/officeDocument/2006/relationships/image" Target="../media/image26.png" /><Relationship Id="rId4" Type="http://schemas.openxmlformats.org/officeDocument/2006/relationships/image" Target="../media/image25.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Tran\Downloads\36301684_996121847227971_6762400851928547328_o.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425" y="47845"/>
            <a:ext cx="4754880" cy="460742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7"/>
          <p:cNvSpPr txBox="1">
            <a:spLocks/>
          </p:cNvSpPr>
          <p:nvPr/>
        </p:nvSpPr>
        <p:spPr>
          <a:xfrm>
            <a:off x="0" y="5029200"/>
            <a:ext cx="8122030" cy="1828800"/>
          </a:xfrm>
          <a:prstGeom prst="rect">
            <a:avLst/>
          </a:prstGeom>
        </p:spPr>
        <p:txBody>
          <a:bodyPr anchor="ctr" anchorCtr="0"/>
          <a:lstStyle>
            <a:lvl1pPr algn="ctr" defTabSz="914400" rtl="0" eaLnBrk="1" latinLnBrk="0" hangingPunct="1">
              <a:lnSpc>
                <a:spcPct val="80000"/>
              </a:lnSpc>
              <a:spcBef>
                <a:spcPct val="0"/>
              </a:spcBef>
              <a:buNone/>
              <a:defRPr sz="4400" kern="1200">
                <a:solidFill>
                  <a:schemeClr val="accent2"/>
                </a:solidFill>
                <a:latin typeface="+mj-lt"/>
                <a:ea typeface="+mj-ea"/>
                <a:cs typeface="+mj-cs"/>
              </a:defRPr>
            </a:lvl1pPr>
          </a:lstStyle>
          <a:p>
            <a:pPr algn="l"/>
            <a:endParaRPr lang="en-US" sz="3600" dirty="0">
              <a:solidFill>
                <a:schemeClr val="bg1"/>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753600" y="5344797"/>
            <a:ext cx="1526796" cy="990600"/>
          </a:xfrm>
          <a:prstGeom prst="rect">
            <a:avLst/>
          </a:prstGeom>
        </p:spPr>
      </p:pic>
      <p:sp>
        <p:nvSpPr>
          <p:cNvPr id="6" name="TextBox 5"/>
          <p:cNvSpPr txBox="1"/>
          <p:nvPr/>
        </p:nvSpPr>
        <p:spPr>
          <a:xfrm>
            <a:off x="5257800" y="2351557"/>
            <a:ext cx="6400800" cy="1846659"/>
          </a:xfrm>
          <a:prstGeom prst="rect">
            <a:avLst/>
          </a:prstGeom>
          <a:noFill/>
        </p:spPr>
        <p:txBody>
          <a:bodyPr wrap="square" rtlCol="0">
            <a:spAutoFit/>
          </a:bodyPr>
          <a:lstStyle/>
          <a:p>
            <a:r>
              <a:rPr lang="en-US" sz="3800" b="1" dirty="0">
                <a:solidFill>
                  <a:srgbClr val="035A63"/>
                </a:solidFill>
              </a:rPr>
              <a:t>Inappropriate promotion of Japanese formula products in some Southeast Asia countries</a:t>
            </a:r>
            <a:endParaRPr lang="en-US" sz="3800" dirty="0">
              <a:solidFill>
                <a:srgbClr val="035A63"/>
              </a:solidFill>
            </a:endParaRPr>
          </a:p>
        </p:txBody>
      </p:sp>
      <p:pic>
        <p:nvPicPr>
          <p:cNvPr id="12" name="Picture 7" descr="stamp_vio"/>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213805">
            <a:off x="3871880" y="513244"/>
            <a:ext cx="4206240" cy="1340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605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609703" y="2000343"/>
            <a:ext cx="3058298" cy="3339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3000" dirty="0"/>
              <a:t>Advertising for products for children under 2</a:t>
            </a:r>
          </a:p>
        </p:txBody>
      </p:sp>
      <p:sp>
        <p:nvSpPr>
          <p:cNvPr id="3" name="Slide Number Placeholder 2"/>
          <p:cNvSpPr>
            <a:spLocks noGrp="1"/>
          </p:cNvSpPr>
          <p:nvPr>
            <p:ph type="sldNum" sz="quarter" idx="12"/>
          </p:nvPr>
        </p:nvSpPr>
        <p:spPr/>
        <p:txBody>
          <a:bodyPr/>
          <a:lstStyle/>
          <a:p>
            <a:fld id="{2F9D4A47-DB52-46B2-B5F5-919B3A5E1B4A}" type="slidenum">
              <a:rPr lang="en-US" smtClean="0"/>
              <a:pPr/>
              <a:t>10</a:t>
            </a:fld>
            <a:endParaRPr lang="en-US"/>
          </a:p>
        </p:txBody>
      </p:sp>
      <p:pic>
        <p:nvPicPr>
          <p:cNvPr id="8" name="Picture 5" descr="https://baomoi-photo-1-td.zadn.vn/w700_r1/16/08/30/272/20211321/2_598678.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24051" y="1971381"/>
            <a:ext cx="2500313" cy="1875235"/>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a:xfrm>
            <a:off x="7633859" y="2794106"/>
            <a:ext cx="2000250" cy="143499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7" descr="stamp_vio"/>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473503">
            <a:off x="8236553" y="4372437"/>
            <a:ext cx="1516856" cy="48339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492854" y="2057401"/>
            <a:ext cx="3028950" cy="715581"/>
          </a:xfrm>
          <a:prstGeom prst="rect">
            <a:avLst/>
          </a:prstGeom>
          <a:noFill/>
        </p:spPr>
        <p:txBody>
          <a:bodyPr wrap="square" rtlCol="0">
            <a:spAutoFit/>
          </a:bodyPr>
          <a:lstStyle/>
          <a:p>
            <a:r>
              <a:rPr lang="en-US" sz="1350" dirty="0"/>
              <a:t>Illegal promotion, false health claims, comparing product to human milk, using bottle &amp; baby image in ads </a:t>
            </a:r>
          </a:p>
        </p:txBody>
      </p:sp>
      <p:pic>
        <p:nvPicPr>
          <p:cNvPr id="17" name="Picture 2" descr="C:\Users\AdminTran\Downloads\36301684_996121847227971_6762400851928547328_o.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905476" y="3846615"/>
            <a:ext cx="2537460" cy="2154136"/>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p:cNvSpPr/>
          <p:nvPr/>
        </p:nvSpPr>
        <p:spPr>
          <a:xfrm>
            <a:off x="2609850" y="4536246"/>
            <a:ext cx="1814512" cy="14927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54" name="Picture 6" descr="C:\Users\AdminTran\Downloads\36580430_2335724216654555_5380778411893456896_n.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455023" y="2874350"/>
            <a:ext cx="3154680" cy="3154680"/>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p:cNvSpPr/>
          <p:nvPr/>
        </p:nvSpPr>
        <p:spPr>
          <a:xfrm>
            <a:off x="5124451" y="4451691"/>
            <a:ext cx="971551" cy="977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Picture 7" descr="stamp_vio"/>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473503">
            <a:off x="3665935" y="3530844"/>
            <a:ext cx="1516856" cy="483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797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solidFill>
                  <a:srgbClr val="009999"/>
                </a:solidFill>
              </a:rPr>
              <a:t>Using </a:t>
            </a:r>
            <a:r>
              <a:rPr lang="en-US" sz="3000" dirty="0" err="1">
                <a:solidFill>
                  <a:srgbClr val="009999"/>
                </a:solidFill>
              </a:rPr>
              <a:t>fanpage</a:t>
            </a:r>
            <a:r>
              <a:rPr lang="en-US" sz="3000" dirty="0">
                <a:solidFill>
                  <a:srgbClr val="009999"/>
                </a:solidFill>
              </a:rPr>
              <a:t> to promote brands and products</a:t>
            </a:r>
          </a:p>
        </p:txBody>
      </p:sp>
      <p:sp>
        <p:nvSpPr>
          <p:cNvPr id="4" name="Slide Number Placeholder 3"/>
          <p:cNvSpPr>
            <a:spLocks noGrp="1"/>
          </p:cNvSpPr>
          <p:nvPr>
            <p:ph type="sldNum" sz="quarter" idx="12"/>
          </p:nvPr>
        </p:nvSpPr>
        <p:spPr/>
        <p:txBody>
          <a:bodyPr/>
          <a:lstStyle/>
          <a:p>
            <a:fld id="{2F9D4A47-DB52-46B2-B5F5-919B3A5E1B4A}" type="slidenum">
              <a:rPr lang="en-US" smtClean="0"/>
              <a:pPr/>
              <a:t>11</a:t>
            </a:fld>
            <a:endParaRPr lang="en-US"/>
          </a:p>
        </p:txBody>
      </p:sp>
      <p:pic>
        <p:nvPicPr>
          <p:cNvPr id="512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625339" y="2000250"/>
            <a:ext cx="4536650" cy="3869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289838" y="2000250"/>
            <a:ext cx="4320540" cy="3869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descr="stamp_vio"/>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473503">
            <a:off x="5531409" y="3693404"/>
            <a:ext cx="1516856" cy="483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788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Offered gifts and discounts</a:t>
            </a:r>
          </a:p>
        </p:txBody>
      </p:sp>
      <p:sp>
        <p:nvSpPr>
          <p:cNvPr id="3" name="Slide Number Placeholder 2"/>
          <p:cNvSpPr>
            <a:spLocks noGrp="1"/>
          </p:cNvSpPr>
          <p:nvPr>
            <p:ph type="sldNum" sz="quarter" idx="4"/>
          </p:nvPr>
        </p:nvSpPr>
        <p:spPr/>
        <p:txBody>
          <a:bodyPr/>
          <a:lstStyle/>
          <a:p>
            <a:fld id="{2F9D4A47-DB52-46B2-B5F5-919B3A5E1B4A}" type="slidenum">
              <a:rPr lang="en-US" smtClean="0"/>
              <a:pPr/>
              <a:t>12</a:t>
            </a:fld>
            <a:endParaRPr lang="en-US"/>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52650" y="2103863"/>
            <a:ext cx="3360420" cy="2926620"/>
          </a:xfrm>
          <a:prstGeom prst="rect">
            <a:avLst/>
          </a:prstGeom>
        </p:spPr>
      </p:pic>
      <p:sp>
        <p:nvSpPr>
          <p:cNvPr id="5" name="Oval 4"/>
          <p:cNvSpPr/>
          <p:nvPr/>
        </p:nvSpPr>
        <p:spPr>
          <a:xfrm>
            <a:off x="3653044" y="3778701"/>
            <a:ext cx="1885950" cy="10365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098"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38850" y="2016748"/>
            <a:ext cx="3559208" cy="3426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descr="stamp_vio"/>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473503">
            <a:off x="4971344" y="3088001"/>
            <a:ext cx="1516856" cy="483394"/>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6037673" y="4794260"/>
            <a:ext cx="2828393" cy="6638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244314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7019" y="45286"/>
            <a:ext cx="8229600" cy="1143000"/>
          </a:xfrm>
        </p:spPr>
        <p:txBody>
          <a:bodyPr/>
          <a:lstStyle/>
          <a:p>
            <a:r>
              <a:rPr lang="en-US" sz="3600" b="1" dirty="0">
                <a:solidFill>
                  <a:srgbClr val="00904C"/>
                </a:solidFill>
              </a:rPr>
              <a:t>Promotion: Gifts</a:t>
            </a:r>
          </a:p>
        </p:txBody>
      </p:sp>
      <p:sp>
        <p:nvSpPr>
          <p:cNvPr id="5" name="TextBox 4"/>
          <p:cNvSpPr txBox="1"/>
          <p:nvPr/>
        </p:nvSpPr>
        <p:spPr>
          <a:xfrm>
            <a:off x="1652955" y="1682033"/>
            <a:ext cx="3716009" cy="1754326"/>
          </a:xfrm>
          <a:prstGeom prst="rect">
            <a:avLst/>
          </a:prstGeom>
          <a:noFill/>
        </p:spPr>
        <p:txBody>
          <a:bodyPr wrap="square" rtlCol="0">
            <a:spAutoFit/>
          </a:bodyPr>
          <a:lstStyle/>
          <a:p>
            <a:r>
              <a:rPr lang="en-US" dirty="0">
                <a:solidFill>
                  <a:schemeClr val="accent5">
                    <a:lumMod val="50000"/>
                  </a:schemeClr>
                </a:solidFill>
              </a:rPr>
              <a:t>Brands: Glico formula milk </a:t>
            </a:r>
          </a:p>
          <a:p>
            <a:endParaRPr lang="en-US" dirty="0">
              <a:solidFill>
                <a:srgbClr val="FF0000"/>
              </a:solidFill>
            </a:endParaRPr>
          </a:p>
          <a:p>
            <a:r>
              <a:rPr lang="en-US" dirty="0">
                <a:solidFill>
                  <a:srgbClr val="FF0000"/>
                </a:solidFill>
              </a:rPr>
              <a:t>Violation: Illegal free promotion gift to newborn babies’ family at the hospital and direct contacts with mother/caregivers</a:t>
            </a:r>
            <a:endParaRPr lang="en-US" dirty="0">
              <a:solidFill>
                <a:schemeClr val="accent5">
                  <a:lumMod val="50000"/>
                </a:schemeClr>
              </a:solidFill>
            </a:endParaRPr>
          </a:p>
        </p:txBody>
      </p:sp>
      <p:sp>
        <p:nvSpPr>
          <p:cNvPr id="4" name="Oval 3"/>
          <p:cNvSpPr/>
          <p:nvPr/>
        </p:nvSpPr>
        <p:spPr>
          <a:xfrm>
            <a:off x="7192908" y="4185370"/>
            <a:ext cx="2743200" cy="3056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6" descr="http://thumb1.shutterstock.com/display_pic_with_logo/631318/256664488/stock-photo-violation-red-rubber-stamp-over-a-white-background-256664488.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405830" y="3483814"/>
            <a:ext cx="1945549" cy="6124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3EF7FDF-FCE0-4172-837D-7C0B9FA717C4}"/>
              </a:ext>
            </a:extLst>
          </p:cNvPr>
          <p:cNvPicPr>
            <a:picLocks noChangeAspect="1"/>
          </p:cNvPicPr>
          <p:nvPr/>
        </p:nvPicPr>
        <p:blipFill>
          <a:blip r:embed="rId4"/>
          <a:stretch>
            <a:fillRect/>
          </a:stretch>
        </p:blipFill>
        <p:spPr>
          <a:xfrm>
            <a:off x="5671952" y="1557995"/>
            <a:ext cx="4578916" cy="2575641"/>
          </a:xfrm>
          <a:prstGeom prst="rect">
            <a:avLst/>
          </a:prstGeom>
        </p:spPr>
      </p:pic>
      <p:pic>
        <p:nvPicPr>
          <p:cNvPr id="6" name="Picture 5">
            <a:extLst>
              <a:ext uri="{FF2B5EF4-FFF2-40B4-BE49-F238E27FC236}">
                <a16:creationId xmlns:a16="http://schemas.microsoft.com/office/drawing/2014/main" id="{6ABFE97C-FAAD-411B-A187-7C3BD39D386F}"/>
              </a:ext>
            </a:extLst>
          </p:cNvPr>
          <p:cNvPicPr>
            <a:picLocks noChangeAspect="1"/>
          </p:cNvPicPr>
          <p:nvPr/>
        </p:nvPicPr>
        <p:blipFill>
          <a:blip r:embed="rId5"/>
          <a:stretch>
            <a:fillRect/>
          </a:stretch>
        </p:blipFill>
        <p:spPr>
          <a:xfrm>
            <a:off x="5671953" y="4168805"/>
            <a:ext cx="4650987" cy="2317544"/>
          </a:xfrm>
          <a:prstGeom prst="rect">
            <a:avLst/>
          </a:prstGeom>
        </p:spPr>
      </p:pic>
      <p:pic>
        <p:nvPicPr>
          <p:cNvPr id="7" name="Picture 6">
            <a:extLst>
              <a:ext uri="{FF2B5EF4-FFF2-40B4-BE49-F238E27FC236}">
                <a16:creationId xmlns:a16="http://schemas.microsoft.com/office/drawing/2014/main" id="{F465E422-8FE3-4D50-A111-A5E66B92D9C1}"/>
              </a:ext>
            </a:extLst>
          </p:cNvPr>
          <p:cNvPicPr>
            <a:picLocks noChangeAspect="1"/>
          </p:cNvPicPr>
          <p:nvPr/>
        </p:nvPicPr>
        <p:blipFill>
          <a:blip r:embed="rId6"/>
          <a:stretch>
            <a:fillRect/>
          </a:stretch>
        </p:blipFill>
        <p:spPr>
          <a:xfrm>
            <a:off x="1676401" y="4370298"/>
            <a:ext cx="3716009" cy="1954303"/>
          </a:xfrm>
          <a:prstGeom prst="rect">
            <a:avLst/>
          </a:prstGeom>
        </p:spPr>
      </p:pic>
    </p:spTree>
    <p:extLst>
      <p:ext uri="{BB962C8B-B14F-4D97-AF65-F5344CB8AC3E}">
        <p14:creationId xmlns:p14="http://schemas.microsoft.com/office/powerpoint/2010/main" val="1383818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7019" y="45286"/>
            <a:ext cx="8229600" cy="1143000"/>
          </a:xfrm>
        </p:spPr>
        <p:txBody>
          <a:bodyPr/>
          <a:lstStyle/>
          <a:p>
            <a:r>
              <a:rPr lang="en-US" sz="3600" b="1" dirty="0">
                <a:solidFill>
                  <a:srgbClr val="00904C"/>
                </a:solidFill>
              </a:rPr>
              <a:t>Promotion: Gifts</a:t>
            </a:r>
          </a:p>
        </p:txBody>
      </p:sp>
      <p:sp>
        <p:nvSpPr>
          <p:cNvPr id="5" name="TextBox 4"/>
          <p:cNvSpPr txBox="1"/>
          <p:nvPr/>
        </p:nvSpPr>
        <p:spPr>
          <a:xfrm>
            <a:off x="1066800" y="1676400"/>
            <a:ext cx="3222083" cy="2308324"/>
          </a:xfrm>
          <a:prstGeom prst="rect">
            <a:avLst/>
          </a:prstGeom>
          <a:noFill/>
        </p:spPr>
        <p:txBody>
          <a:bodyPr wrap="square" rtlCol="0">
            <a:spAutoFit/>
          </a:bodyPr>
          <a:lstStyle/>
          <a:p>
            <a:r>
              <a:rPr lang="en-US" dirty="0">
                <a:solidFill>
                  <a:schemeClr val="accent5">
                    <a:lumMod val="50000"/>
                  </a:schemeClr>
                </a:solidFill>
              </a:rPr>
              <a:t>Brands: Glico</a:t>
            </a:r>
          </a:p>
          <a:p>
            <a:endParaRPr lang="en-US" dirty="0">
              <a:solidFill>
                <a:srgbClr val="FF0000"/>
              </a:solidFill>
            </a:endParaRPr>
          </a:p>
          <a:p>
            <a:r>
              <a:rPr lang="en-US" dirty="0">
                <a:solidFill>
                  <a:srgbClr val="FF0000"/>
                </a:solidFill>
              </a:rPr>
              <a:t>Violation: Illegal promotion (Free gift) for formula for children under 24m</a:t>
            </a:r>
          </a:p>
          <a:p>
            <a:endParaRPr lang="en-US" dirty="0">
              <a:solidFill>
                <a:schemeClr val="accent5">
                  <a:lumMod val="50000"/>
                </a:schemeClr>
              </a:solidFill>
            </a:endParaRPr>
          </a:p>
          <a:p>
            <a:endParaRPr lang="en-US" dirty="0">
              <a:solidFill>
                <a:schemeClr val="accent5">
                  <a:lumMod val="50000"/>
                </a:schemeClr>
              </a:solidFill>
            </a:endParaRPr>
          </a:p>
          <a:p>
            <a:endParaRPr lang="en-US" dirty="0">
              <a:solidFill>
                <a:schemeClr val="accent5">
                  <a:lumMod val="50000"/>
                </a:schemeClr>
              </a:solidFill>
            </a:endParaRPr>
          </a:p>
        </p:txBody>
      </p:sp>
      <p:pic>
        <p:nvPicPr>
          <p:cNvPr id="11" name="Picture 6" descr="http://thumb1.shutterstock.com/display_pic_with_logo/631318/256664488/stock-photo-violation-red-rubber-stamp-over-a-white-background-256664488.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146271" y="3132932"/>
            <a:ext cx="1945549" cy="6124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C0B7278-9247-4194-A490-6FA61E9E24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4455" y="1589678"/>
            <a:ext cx="4215995" cy="2369646"/>
          </a:xfrm>
          <a:prstGeom prst="rect">
            <a:avLst/>
          </a:prstGeom>
        </p:spPr>
      </p:pic>
      <p:pic>
        <p:nvPicPr>
          <p:cNvPr id="9" name="Picture 8">
            <a:extLst>
              <a:ext uri="{FF2B5EF4-FFF2-40B4-BE49-F238E27FC236}">
                <a16:creationId xmlns:a16="http://schemas.microsoft.com/office/drawing/2014/main" id="{C70EC599-4C9F-4A94-85E4-E9FCB2062206}"/>
              </a:ext>
            </a:extLst>
          </p:cNvPr>
          <p:cNvPicPr>
            <a:picLocks noChangeAspect="1"/>
          </p:cNvPicPr>
          <p:nvPr/>
        </p:nvPicPr>
        <p:blipFill>
          <a:blip r:embed="rId5"/>
          <a:stretch>
            <a:fillRect/>
          </a:stretch>
        </p:blipFill>
        <p:spPr>
          <a:xfrm>
            <a:off x="6604781" y="4083533"/>
            <a:ext cx="4001069" cy="2099681"/>
          </a:xfrm>
          <a:prstGeom prst="rect">
            <a:avLst/>
          </a:prstGeom>
        </p:spPr>
      </p:pic>
    </p:spTree>
    <p:extLst>
      <p:ext uri="{BB962C8B-B14F-4D97-AF65-F5344CB8AC3E}">
        <p14:creationId xmlns:p14="http://schemas.microsoft.com/office/powerpoint/2010/main" val="3174543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7019" y="45286"/>
            <a:ext cx="8229600" cy="1143000"/>
          </a:xfrm>
        </p:spPr>
        <p:txBody>
          <a:bodyPr/>
          <a:lstStyle/>
          <a:p>
            <a:r>
              <a:rPr lang="en-US" sz="3600" b="1" dirty="0">
                <a:solidFill>
                  <a:srgbClr val="00904C"/>
                </a:solidFill>
              </a:rPr>
              <a:t>Promotion: Events</a:t>
            </a:r>
          </a:p>
        </p:txBody>
      </p:sp>
      <p:sp>
        <p:nvSpPr>
          <p:cNvPr id="5" name="TextBox 4"/>
          <p:cNvSpPr txBox="1"/>
          <p:nvPr/>
        </p:nvSpPr>
        <p:spPr>
          <a:xfrm>
            <a:off x="2091865" y="1676401"/>
            <a:ext cx="3222083" cy="2031325"/>
          </a:xfrm>
          <a:prstGeom prst="rect">
            <a:avLst/>
          </a:prstGeom>
          <a:noFill/>
        </p:spPr>
        <p:txBody>
          <a:bodyPr wrap="square" rtlCol="0">
            <a:spAutoFit/>
          </a:bodyPr>
          <a:lstStyle/>
          <a:p>
            <a:r>
              <a:rPr lang="en-US" dirty="0">
                <a:solidFill>
                  <a:schemeClr val="accent5">
                    <a:lumMod val="50000"/>
                  </a:schemeClr>
                </a:solidFill>
              </a:rPr>
              <a:t>Brands: Glico’s ICREO</a:t>
            </a:r>
          </a:p>
          <a:p>
            <a:endParaRPr lang="en-US" dirty="0">
              <a:solidFill>
                <a:srgbClr val="FF0000"/>
              </a:solidFill>
            </a:endParaRPr>
          </a:p>
          <a:p>
            <a:r>
              <a:rPr lang="en-US" dirty="0">
                <a:solidFill>
                  <a:srgbClr val="FF0000"/>
                </a:solidFill>
              </a:rPr>
              <a:t>Violation: Events to promote formula for children under 24m</a:t>
            </a:r>
          </a:p>
          <a:p>
            <a:endParaRPr lang="en-US" dirty="0">
              <a:solidFill>
                <a:schemeClr val="accent5">
                  <a:lumMod val="50000"/>
                </a:schemeClr>
              </a:solidFill>
            </a:endParaRPr>
          </a:p>
          <a:p>
            <a:endParaRPr lang="en-US" dirty="0">
              <a:solidFill>
                <a:schemeClr val="accent5">
                  <a:lumMod val="50000"/>
                </a:schemeClr>
              </a:solidFill>
            </a:endParaRPr>
          </a:p>
          <a:p>
            <a:endParaRPr lang="en-US" dirty="0">
              <a:solidFill>
                <a:schemeClr val="accent5">
                  <a:lumMod val="50000"/>
                </a:schemeClr>
              </a:solidFill>
            </a:endParaRPr>
          </a:p>
        </p:txBody>
      </p:sp>
      <p:sp>
        <p:nvSpPr>
          <p:cNvPr id="7" name="TextBox 6"/>
          <p:cNvSpPr txBox="1"/>
          <p:nvPr/>
        </p:nvSpPr>
        <p:spPr>
          <a:xfrm>
            <a:off x="6622182" y="6501486"/>
            <a:ext cx="3789947" cy="338554"/>
          </a:xfrm>
          <a:prstGeom prst="rect">
            <a:avLst/>
          </a:prstGeom>
          <a:noFill/>
        </p:spPr>
        <p:txBody>
          <a:bodyPr wrap="square" rtlCol="0">
            <a:spAutoFit/>
          </a:bodyPr>
          <a:lstStyle/>
          <a:p>
            <a:pPr algn="ctr"/>
            <a:r>
              <a:rPr lang="en-US" sz="1600" dirty="0"/>
              <a:t>Glico Press Conference in Sep 2015</a:t>
            </a:r>
          </a:p>
        </p:txBody>
      </p:sp>
      <p:sp>
        <p:nvSpPr>
          <p:cNvPr id="10" name="TextBox 9"/>
          <p:cNvSpPr txBox="1"/>
          <p:nvPr/>
        </p:nvSpPr>
        <p:spPr>
          <a:xfrm>
            <a:off x="1893601" y="6073126"/>
            <a:ext cx="4198219" cy="338554"/>
          </a:xfrm>
          <a:prstGeom prst="rect">
            <a:avLst/>
          </a:prstGeom>
          <a:noFill/>
        </p:spPr>
        <p:txBody>
          <a:bodyPr wrap="square" rtlCol="0">
            <a:spAutoFit/>
          </a:bodyPr>
          <a:lstStyle/>
          <a:p>
            <a:pPr algn="ctr"/>
            <a:r>
              <a:rPr lang="en-US" sz="1600" dirty="0"/>
              <a:t>Glico’s ICREO Infant Formula event in Sep 2015</a:t>
            </a:r>
          </a:p>
        </p:txBody>
      </p:sp>
      <p:pic>
        <p:nvPicPr>
          <p:cNvPr id="12" name="Picture 6" descr="http://thumb1.shutterstock.com/display_pic_with_logo/631318/256664488/stock-photo-violation-red-rubber-stamp-over-a-white-background-256664488.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882767" y="1620114"/>
            <a:ext cx="1945549" cy="6124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7EC8FCB-E0C3-410E-B63D-D9FD72281AD6}"/>
              </a:ext>
            </a:extLst>
          </p:cNvPr>
          <p:cNvPicPr>
            <a:picLocks noChangeAspect="1"/>
          </p:cNvPicPr>
          <p:nvPr/>
        </p:nvPicPr>
        <p:blipFill>
          <a:blip r:embed="rId4"/>
          <a:stretch>
            <a:fillRect/>
          </a:stretch>
        </p:blipFill>
        <p:spPr>
          <a:xfrm>
            <a:off x="6946001" y="1510200"/>
            <a:ext cx="3328564" cy="2496423"/>
          </a:xfrm>
          <a:prstGeom prst="rect">
            <a:avLst/>
          </a:prstGeom>
        </p:spPr>
      </p:pic>
      <p:pic>
        <p:nvPicPr>
          <p:cNvPr id="9" name="Picture 8">
            <a:extLst>
              <a:ext uri="{FF2B5EF4-FFF2-40B4-BE49-F238E27FC236}">
                <a16:creationId xmlns:a16="http://schemas.microsoft.com/office/drawing/2014/main" id="{095F6556-51F3-42B6-B6A9-604B8F91963A}"/>
              </a:ext>
            </a:extLst>
          </p:cNvPr>
          <p:cNvPicPr>
            <a:picLocks noChangeAspect="1"/>
          </p:cNvPicPr>
          <p:nvPr/>
        </p:nvPicPr>
        <p:blipFill>
          <a:blip r:embed="rId5"/>
          <a:stretch>
            <a:fillRect/>
          </a:stretch>
        </p:blipFill>
        <p:spPr>
          <a:xfrm>
            <a:off x="7238999" y="4005064"/>
            <a:ext cx="3035565" cy="2276674"/>
          </a:xfrm>
          <a:prstGeom prst="rect">
            <a:avLst/>
          </a:prstGeom>
        </p:spPr>
      </p:pic>
      <p:pic>
        <p:nvPicPr>
          <p:cNvPr id="11" name="Picture 10">
            <a:extLst>
              <a:ext uri="{FF2B5EF4-FFF2-40B4-BE49-F238E27FC236}">
                <a16:creationId xmlns:a16="http://schemas.microsoft.com/office/drawing/2014/main" id="{5CF53121-E6A6-4D0E-B3F3-6BA52F2186F2}"/>
              </a:ext>
            </a:extLst>
          </p:cNvPr>
          <p:cNvPicPr>
            <a:picLocks noChangeAspect="1"/>
          </p:cNvPicPr>
          <p:nvPr/>
        </p:nvPicPr>
        <p:blipFill>
          <a:blip r:embed="rId6"/>
          <a:stretch>
            <a:fillRect/>
          </a:stretch>
        </p:blipFill>
        <p:spPr>
          <a:xfrm>
            <a:off x="2028495" y="3101326"/>
            <a:ext cx="3962400" cy="2971800"/>
          </a:xfrm>
          <a:prstGeom prst="rect">
            <a:avLst/>
          </a:prstGeom>
        </p:spPr>
      </p:pic>
    </p:spTree>
    <p:extLst>
      <p:ext uri="{BB962C8B-B14F-4D97-AF65-F5344CB8AC3E}">
        <p14:creationId xmlns:p14="http://schemas.microsoft.com/office/powerpoint/2010/main" val="1592616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descr="Trong hÃ¬nh áº£nh cÃ³ thá» cÃ³: 2 ngÆ°á»i, em bÃ© vÃ  vÄn báº£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8670" y="3927086"/>
            <a:ext cx="6079331" cy="22502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3000" dirty="0"/>
              <a:t>Promotion of bottle and bottle-feeding</a:t>
            </a:r>
          </a:p>
        </p:txBody>
      </p:sp>
      <p:sp>
        <p:nvSpPr>
          <p:cNvPr id="3" name="Slide Number Placeholder 2"/>
          <p:cNvSpPr>
            <a:spLocks noGrp="1"/>
          </p:cNvSpPr>
          <p:nvPr>
            <p:ph type="sldNum" sz="quarter" idx="4"/>
          </p:nvPr>
        </p:nvSpPr>
        <p:spPr/>
        <p:txBody>
          <a:bodyPr/>
          <a:lstStyle/>
          <a:p>
            <a:fld id="{2F9D4A47-DB52-46B2-B5F5-919B3A5E1B4A}" type="slidenum">
              <a:rPr lang="en-US" smtClean="0"/>
              <a:pPr/>
              <a:t>16</a:t>
            </a:fld>
            <a:endParaRPr lang="en-US"/>
          </a:p>
        </p:txBody>
      </p:sp>
      <p:pic>
        <p:nvPicPr>
          <p:cNvPr id="3075"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524000" y="1954496"/>
            <a:ext cx="3429000" cy="4163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067301" y="2849155"/>
            <a:ext cx="3453083" cy="507831"/>
          </a:xfrm>
          <a:prstGeom prst="rect">
            <a:avLst/>
          </a:prstGeom>
          <a:noFill/>
        </p:spPr>
        <p:txBody>
          <a:bodyPr wrap="square" rtlCol="0">
            <a:spAutoFit/>
          </a:bodyPr>
          <a:lstStyle/>
          <a:p>
            <a:r>
              <a:rPr lang="en-US" sz="1350" dirty="0"/>
              <a:t>Undermining breastfeeding, illegal promotion, offering gifts, using baby image in ads </a:t>
            </a:r>
          </a:p>
        </p:txBody>
      </p:sp>
      <p:pic>
        <p:nvPicPr>
          <p:cNvPr id="8" name="Picture 3" descr="C:\Users\AdminTran\Downloads\34396118_1808117012573382_2199019497455616000_n.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520383" y="1954496"/>
            <a:ext cx="2121694" cy="21216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stamp_vio"/>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45576" y="3359425"/>
            <a:ext cx="1781282" cy="5676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stamp_vio"/>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39001" y="3590504"/>
            <a:ext cx="1781282" cy="567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731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Promotion of complementary foods for children under 6 months old</a:t>
            </a:r>
          </a:p>
        </p:txBody>
      </p:sp>
      <p:sp>
        <p:nvSpPr>
          <p:cNvPr id="3" name="Slide Number Placeholder 2"/>
          <p:cNvSpPr>
            <a:spLocks noGrp="1"/>
          </p:cNvSpPr>
          <p:nvPr>
            <p:ph type="sldNum" sz="quarter" idx="4"/>
          </p:nvPr>
        </p:nvSpPr>
        <p:spPr/>
        <p:txBody>
          <a:bodyPr/>
          <a:lstStyle/>
          <a:p>
            <a:fld id="{2F9D4A47-DB52-46B2-B5F5-919B3A5E1B4A}" type="slidenum">
              <a:rPr lang="en-US" smtClean="0"/>
              <a:pPr/>
              <a:t>17</a:t>
            </a:fld>
            <a:endParaRPr lang="en-US"/>
          </a:p>
        </p:txBody>
      </p:sp>
      <p:pic>
        <p:nvPicPr>
          <p:cNvPr id="614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69956" y="2043250"/>
            <a:ext cx="4389120" cy="3197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2781300" y="4155187"/>
            <a:ext cx="1028700" cy="8781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p:cNvSpPr txBox="1"/>
          <p:nvPr/>
        </p:nvSpPr>
        <p:spPr>
          <a:xfrm>
            <a:off x="7696200" y="2972440"/>
            <a:ext cx="2114550" cy="300082"/>
          </a:xfrm>
          <a:prstGeom prst="rect">
            <a:avLst/>
          </a:prstGeom>
          <a:noFill/>
        </p:spPr>
        <p:txBody>
          <a:bodyPr wrap="square" rtlCol="0">
            <a:spAutoFit/>
          </a:bodyPr>
          <a:lstStyle/>
          <a:p>
            <a:endParaRPr lang="en-US" sz="1350" dirty="0"/>
          </a:p>
        </p:txBody>
      </p:sp>
      <p:sp>
        <p:nvSpPr>
          <p:cNvPr id="7" name="TextBox 6"/>
          <p:cNvSpPr txBox="1"/>
          <p:nvPr/>
        </p:nvSpPr>
        <p:spPr>
          <a:xfrm>
            <a:off x="3686806" y="5241179"/>
            <a:ext cx="4629150" cy="507831"/>
          </a:xfrm>
          <a:prstGeom prst="rect">
            <a:avLst/>
          </a:prstGeom>
          <a:noFill/>
        </p:spPr>
        <p:txBody>
          <a:bodyPr wrap="square" rtlCol="0">
            <a:spAutoFit/>
          </a:bodyPr>
          <a:lstStyle/>
          <a:p>
            <a:r>
              <a:rPr lang="en-US" sz="1350" dirty="0"/>
              <a:t>Promote and advise complementary feeding for children 5 months old and illegal promotion (buy 3 get 1 more)</a:t>
            </a:r>
          </a:p>
        </p:txBody>
      </p:sp>
      <p:pic>
        <p:nvPicPr>
          <p:cNvPr id="6147"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96000" y="2048554"/>
            <a:ext cx="4251960" cy="2984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959076" y="3187440"/>
            <a:ext cx="1988820" cy="2135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descr="stamp_vio"/>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10649" y="2869243"/>
            <a:ext cx="1516856" cy="483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287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238"/>
            <a:ext cx="8229600" cy="1143000"/>
          </a:xfrm>
        </p:spPr>
        <p:txBody>
          <a:bodyPr/>
          <a:lstStyle/>
          <a:p>
            <a:r>
              <a:rPr lang="en-US" sz="3600" b="1" dirty="0">
                <a:solidFill>
                  <a:srgbClr val="00904C"/>
                </a:solidFill>
              </a:rPr>
              <a:t>Key messages</a:t>
            </a:r>
          </a:p>
        </p:txBody>
      </p:sp>
      <p:sp>
        <p:nvSpPr>
          <p:cNvPr id="8" name="Content Placeholder 7"/>
          <p:cNvSpPr>
            <a:spLocks noGrp="1"/>
          </p:cNvSpPr>
          <p:nvPr>
            <p:ph idx="1"/>
          </p:nvPr>
        </p:nvSpPr>
        <p:spPr>
          <a:xfrm>
            <a:off x="1600200" y="1371601"/>
            <a:ext cx="8915400" cy="3733800"/>
          </a:xfrm>
        </p:spPr>
        <p:txBody>
          <a:bodyPr numCol="2"/>
          <a:lstStyle/>
          <a:p>
            <a:pPr>
              <a:buFont typeface="Wingdings" panose="05000000000000000000" pitchFamily="2" charset="2"/>
              <a:buChar char="Ø"/>
            </a:pPr>
            <a:r>
              <a:rPr lang="en-US" sz="2000" dirty="0"/>
              <a:t>Various violations found on media:</a:t>
            </a:r>
          </a:p>
          <a:p>
            <a:pPr marL="685800" lvl="1" indent="-342900">
              <a:buFont typeface="+mj-lt"/>
              <a:buAutoNum type="arabicPeriod"/>
            </a:pPr>
            <a:r>
              <a:rPr lang="en-US" sz="2000" dirty="0"/>
              <a:t>Advertising for milk for children 0-24 months on TV and newspapers/magazines</a:t>
            </a:r>
          </a:p>
          <a:p>
            <a:pPr marL="685800" lvl="1" indent="-342900">
              <a:buFont typeface="+mj-lt"/>
              <a:buAutoNum type="arabicPeriod"/>
            </a:pPr>
            <a:r>
              <a:rPr lang="en-US" sz="2000" dirty="0"/>
              <a:t>Direct contact to mothers and caregivers</a:t>
            </a:r>
          </a:p>
          <a:p>
            <a:pPr marL="685800" lvl="1" indent="-342900">
              <a:buFont typeface="+mj-lt"/>
              <a:buAutoNum type="arabicPeriod"/>
            </a:pPr>
            <a:r>
              <a:rPr lang="en-US" sz="2000" dirty="0"/>
              <a:t>Information and events</a:t>
            </a:r>
          </a:p>
          <a:p>
            <a:pPr marL="685800" lvl="1" indent="-342900">
              <a:buFont typeface="+mj-lt"/>
              <a:buAutoNum type="arabicPeriod"/>
            </a:pPr>
            <a:r>
              <a:rPr lang="en-US" sz="2000" dirty="0"/>
              <a:t>Idealizing formula usage </a:t>
            </a:r>
          </a:p>
          <a:p>
            <a:pPr marL="685800" lvl="1" indent="-342900">
              <a:buFont typeface="+mj-lt"/>
              <a:buAutoNum type="arabicPeriod"/>
            </a:pPr>
            <a:r>
              <a:rPr lang="en-US" sz="2000" dirty="0"/>
              <a:t>Free samples </a:t>
            </a:r>
          </a:p>
          <a:p>
            <a:pPr marL="685800" lvl="1" indent="-342900">
              <a:buFont typeface="+mj-lt"/>
              <a:buAutoNum type="arabicPeriod"/>
            </a:pPr>
            <a:r>
              <a:rPr lang="en-US" sz="2000" dirty="0"/>
              <a:t>Promotional gifts/prizes</a:t>
            </a:r>
          </a:p>
          <a:p>
            <a:pPr marL="342900" lvl="1" indent="0">
              <a:buNone/>
            </a:pPr>
            <a:endParaRPr lang="en-US" sz="2000" dirty="0"/>
          </a:p>
          <a:p>
            <a:pPr marL="571500" indent="-514350">
              <a:buFont typeface="Wingdings" panose="05000000000000000000" pitchFamily="2" charset="2"/>
              <a:buChar char="Ø"/>
            </a:pPr>
            <a:r>
              <a:rPr lang="en-US" sz="2000" dirty="0"/>
              <a:t>Social media is utilized by companies to promote formulas</a:t>
            </a:r>
          </a:p>
          <a:p>
            <a:pPr marL="571500" indent="-514350">
              <a:buFont typeface="Wingdings" panose="05000000000000000000" pitchFamily="2" charset="2"/>
              <a:buChar char="Ø"/>
            </a:pPr>
            <a:r>
              <a:rPr lang="en-US" sz="2000" dirty="0"/>
              <a:t>Companies and local distributors are breaking and stretching the rules</a:t>
            </a:r>
          </a:p>
          <a:p>
            <a:pPr marL="571500" indent="-514350">
              <a:buFont typeface="Wingdings" panose="05000000000000000000" pitchFamily="2" charset="2"/>
              <a:buChar char="Ø"/>
            </a:pPr>
            <a:r>
              <a:rPr lang="en-US" sz="2000" dirty="0"/>
              <a:t>Companies have huge budgets for advertising and promotion </a:t>
            </a:r>
          </a:p>
          <a:p>
            <a:pPr marL="971550" lvl="1" indent="-514350">
              <a:buFont typeface="+mj-lt"/>
              <a:buAutoNum type="arabicPeriod"/>
            </a:pPr>
            <a:endParaRPr lang="en-US" sz="2200" dirty="0"/>
          </a:p>
        </p:txBody>
      </p:sp>
      <p:sp>
        <p:nvSpPr>
          <p:cNvPr id="3" name="TextBox 2"/>
          <p:cNvSpPr txBox="1"/>
          <p:nvPr/>
        </p:nvSpPr>
        <p:spPr>
          <a:xfrm>
            <a:off x="1981200" y="4886234"/>
            <a:ext cx="8763000" cy="1200329"/>
          </a:xfrm>
          <a:prstGeom prst="rect">
            <a:avLst/>
          </a:prstGeom>
          <a:noFill/>
        </p:spPr>
        <p:txBody>
          <a:bodyPr wrap="square" rtlCol="0">
            <a:spAutoFit/>
          </a:bodyPr>
          <a:lstStyle/>
          <a:p>
            <a:r>
              <a:rPr lang="en-US" sz="2400" dirty="0">
                <a:solidFill>
                  <a:srgbClr val="FF0000"/>
                </a:solidFill>
              </a:rPr>
              <a:t>Local law such as Decree 100 and Advertisement Law in Viet Nam must be strengthened and enforced to eliminate these violations and cover all communication channels</a:t>
            </a:r>
          </a:p>
        </p:txBody>
      </p:sp>
    </p:spTree>
    <p:extLst>
      <p:ext uri="{BB962C8B-B14F-4D97-AF65-F5344CB8AC3E}">
        <p14:creationId xmlns:p14="http://schemas.microsoft.com/office/powerpoint/2010/main" val="2161817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09600" y="0"/>
            <a:ext cx="10972800" cy="1402078"/>
          </a:xfrm>
        </p:spPr>
        <p:txBody>
          <a:bodyPr>
            <a:normAutofit/>
          </a:bodyPr>
          <a:lstStyle/>
          <a:p>
            <a:r>
              <a:rPr lang="en-US" sz="4000" dirty="0"/>
              <a:t>Recommendations for protection and</a:t>
            </a:r>
            <a:br>
              <a:rPr lang="en-US" sz="4000" dirty="0"/>
            </a:br>
            <a:r>
              <a:rPr lang="en-US" sz="4000" dirty="0"/>
              <a:t>promotion of breastfeeding</a:t>
            </a:r>
          </a:p>
        </p:txBody>
      </p:sp>
      <p:sp>
        <p:nvSpPr>
          <p:cNvPr id="3" name="Plassholder for innhold 2"/>
          <p:cNvSpPr>
            <a:spLocks noGrp="1"/>
          </p:cNvSpPr>
          <p:nvPr>
            <p:ph sz="half" idx="1"/>
          </p:nvPr>
        </p:nvSpPr>
        <p:spPr>
          <a:xfrm>
            <a:off x="640080" y="1691640"/>
            <a:ext cx="5384800" cy="4495800"/>
          </a:xfrm>
        </p:spPr>
        <p:txBody>
          <a:bodyPr>
            <a:normAutofit fontScale="55000" lnSpcReduction="20000"/>
          </a:bodyPr>
          <a:lstStyle/>
          <a:p>
            <a:pPr marL="0" indent="0">
              <a:buNone/>
            </a:pPr>
            <a:r>
              <a:rPr lang="en-US" sz="5100" dirty="0"/>
              <a:t>Laws and regulations:</a:t>
            </a:r>
          </a:p>
          <a:p>
            <a:pPr lvl="1"/>
            <a:r>
              <a:rPr lang="en-US" sz="4400" dirty="0"/>
              <a:t>Cover fully the Code and ensure strong enforcement against violations </a:t>
            </a:r>
          </a:p>
          <a:p>
            <a:pPr lvl="1"/>
            <a:r>
              <a:rPr lang="en-US" sz="4400" dirty="0"/>
              <a:t>Cover all products that substitute </a:t>
            </a:r>
            <a:r>
              <a:rPr lang="en-US" sz="4400" dirty="0" err="1"/>
              <a:t>breastmilk</a:t>
            </a:r>
            <a:endParaRPr lang="en-US" sz="4400" dirty="0"/>
          </a:p>
          <a:p>
            <a:pPr lvl="1"/>
            <a:r>
              <a:rPr lang="en-US" sz="4400" dirty="0"/>
              <a:t>Bind responsibilities of producers to ensure local &amp; abroad distributors complying to the Code</a:t>
            </a:r>
          </a:p>
          <a:p>
            <a:pPr lvl="1"/>
            <a:r>
              <a:rPr lang="en-US" sz="4400" dirty="0"/>
              <a:t>Expand the scope of products to include those up to 36 months</a:t>
            </a:r>
          </a:p>
          <a:p>
            <a:pPr lvl="1"/>
            <a:r>
              <a:rPr lang="en-US" sz="4400" dirty="0"/>
              <a:t>Have strong monitoring and enforcement mechanisms</a:t>
            </a:r>
            <a:endParaRPr lang="en-US" sz="2500" dirty="0"/>
          </a:p>
        </p:txBody>
      </p:sp>
      <p:sp>
        <p:nvSpPr>
          <p:cNvPr id="4" name="Plassholder for innhold 3"/>
          <p:cNvSpPr>
            <a:spLocks noGrp="1"/>
          </p:cNvSpPr>
          <p:nvPr>
            <p:ph sz="half" idx="2"/>
          </p:nvPr>
        </p:nvSpPr>
        <p:spPr>
          <a:xfrm>
            <a:off x="6212840" y="1615439"/>
            <a:ext cx="5384800" cy="4572001"/>
          </a:xfrm>
        </p:spPr>
        <p:txBody>
          <a:bodyPr>
            <a:normAutofit fontScale="55000" lnSpcReduction="20000"/>
          </a:bodyPr>
          <a:lstStyle/>
          <a:p>
            <a:pPr marL="0" indent="0">
              <a:buNone/>
            </a:pPr>
            <a:r>
              <a:rPr lang="en-US" sz="5100" dirty="0"/>
              <a:t>Health professionals or government officials:</a:t>
            </a:r>
          </a:p>
          <a:p>
            <a:pPr lvl="1"/>
            <a:r>
              <a:rPr lang="en-US" sz="4400" dirty="0"/>
              <a:t>Increase capacities to utilize mass media for breastfeeding protection and promotion</a:t>
            </a:r>
          </a:p>
          <a:p>
            <a:pPr lvl="1"/>
            <a:r>
              <a:rPr lang="en-US" sz="4400" dirty="0"/>
              <a:t>Engage journalists to report on breastfeeding topics</a:t>
            </a:r>
          </a:p>
          <a:p>
            <a:pPr lvl="1"/>
            <a:r>
              <a:rPr lang="en-US" sz="4400" dirty="0"/>
              <a:t>Ensure that media agencies are aware of the Code/regulations and clarify the roles and responsibilities</a:t>
            </a:r>
            <a:endParaRPr lang="en-US" sz="2500" dirty="0"/>
          </a:p>
        </p:txBody>
      </p:sp>
      <p:sp>
        <p:nvSpPr>
          <p:cNvPr id="5" name="Plassholder for lysbildenummer 4"/>
          <p:cNvSpPr>
            <a:spLocks noGrp="1"/>
          </p:cNvSpPr>
          <p:nvPr>
            <p:ph type="sldNum" sz="quarter" idx="4"/>
          </p:nvPr>
        </p:nvSpPr>
        <p:spPr/>
        <p:txBody>
          <a:bodyPr/>
          <a:lstStyle/>
          <a:p>
            <a:fld id="{2F9D4A47-DB52-46B2-B5F5-919B3A5E1B4A}" type="slidenum">
              <a:rPr lang="en-US" smtClean="0"/>
              <a:pPr/>
              <a:t>19</a:t>
            </a:fld>
            <a:endParaRPr lang="en-US" dirty="0"/>
          </a:p>
        </p:txBody>
      </p:sp>
    </p:spTree>
    <p:extLst>
      <p:ext uri="{BB962C8B-B14F-4D97-AF65-F5344CB8AC3E}">
        <p14:creationId xmlns:p14="http://schemas.microsoft.com/office/powerpoint/2010/main" val="1219856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a:bodyPr>
          <a:lstStyle/>
          <a:p>
            <a:r>
              <a:rPr lang="en-US" sz="4000" dirty="0"/>
              <a:t>International Code of Marketing of Breastmilk Substitutes improves breastfeeding practices</a:t>
            </a:r>
          </a:p>
        </p:txBody>
      </p:sp>
      <p:sp>
        <p:nvSpPr>
          <p:cNvPr id="5" name="Plassholder for innhold 4"/>
          <p:cNvSpPr>
            <a:spLocks noGrp="1"/>
          </p:cNvSpPr>
          <p:nvPr>
            <p:ph sz="half" idx="1"/>
          </p:nvPr>
        </p:nvSpPr>
        <p:spPr>
          <a:xfrm>
            <a:off x="609600" y="1600201"/>
            <a:ext cx="7284334" cy="4525963"/>
          </a:xfrm>
        </p:spPr>
        <p:txBody>
          <a:bodyPr>
            <a:normAutofit/>
          </a:bodyPr>
          <a:lstStyle/>
          <a:p>
            <a:pPr>
              <a:spcAft>
                <a:spcPts val="600"/>
              </a:spcAft>
            </a:pPr>
            <a:r>
              <a:rPr lang="en-US" sz="3200" dirty="0"/>
              <a:t>Optimal breastfeeding practice could save the lives of more than 800,000 children and 20,000 women annually</a:t>
            </a:r>
          </a:p>
          <a:p>
            <a:pPr>
              <a:spcAft>
                <a:spcPts val="600"/>
              </a:spcAft>
            </a:pPr>
            <a:r>
              <a:rPr lang="en-US" sz="3200" dirty="0"/>
              <a:t>Adopted and enforced at national level to hold companies responsible</a:t>
            </a:r>
          </a:p>
          <a:p>
            <a:pPr>
              <a:spcAft>
                <a:spcPts val="600"/>
              </a:spcAft>
            </a:pPr>
            <a:r>
              <a:rPr lang="en-US" sz="3200" dirty="0"/>
              <a:t>Mothers have the right to unbiased information on how to feed their children</a:t>
            </a:r>
          </a:p>
          <a:p>
            <a:pPr>
              <a:spcAft>
                <a:spcPts val="600"/>
              </a:spcAft>
            </a:pPr>
            <a:endParaRPr lang="en-US"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8225179" y="1600201"/>
            <a:ext cx="3650446" cy="5171465"/>
          </a:xfrm>
        </p:spPr>
      </p:pic>
    </p:spTree>
    <p:extLst>
      <p:ext uri="{BB962C8B-B14F-4D97-AF65-F5344CB8AC3E}">
        <p14:creationId xmlns:p14="http://schemas.microsoft.com/office/powerpoint/2010/main" val="3992733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4953000"/>
            <a:ext cx="12192000" cy="1905000"/>
          </a:xfrm>
          <a:prstGeom prst="rect">
            <a:avLst/>
          </a:prstGeom>
          <a:gradFill flip="none" rotWithShape="1">
            <a:gsLst>
              <a:gs pos="0">
                <a:srgbClr val="005E5E"/>
              </a:gs>
              <a:gs pos="95000">
                <a:srgbClr val="009999"/>
              </a:gs>
              <a:gs pos="50000">
                <a:srgbClr val="009999"/>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73349" y="5416473"/>
            <a:ext cx="1526796" cy="990600"/>
          </a:xfrm>
          <a:prstGeom prst="rect">
            <a:avLst/>
          </a:prstGeom>
        </p:spPr>
      </p:pic>
      <p:grpSp>
        <p:nvGrpSpPr>
          <p:cNvPr id="7" name="Group 6"/>
          <p:cNvGrpSpPr/>
          <p:nvPr/>
        </p:nvGrpSpPr>
        <p:grpSpPr>
          <a:xfrm>
            <a:off x="7101839" y="706823"/>
            <a:ext cx="4572001" cy="3778685"/>
            <a:chOff x="7787348" y="1180588"/>
            <a:chExt cx="4572001" cy="3778685"/>
          </a:xfrm>
        </p:grpSpPr>
        <p:sp>
          <p:nvSpPr>
            <p:cNvPr id="6" name="TextBox 5"/>
            <p:cNvSpPr txBox="1"/>
            <p:nvPr/>
          </p:nvSpPr>
          <p:spPr>
            <a:xfrm>
              <a:off x="7787348" y="2209802"/>
              <a:ext cx="4572001" cy="2749471"/>
            </a:xfrm>
            <a:prstGeom prst="rect">
              <a:avLst/>
            </a:prstGeom>
            <a:noFill/>
          </p:spPr>
          <p:txBody>
            <a:bodyPr wrap="square" rtlCol="0">
              <a:spAutoFit/>
            </a:bodyPr>
            <a:lstStyle/>
            <a:p>
              <a:r>
                <a:rPr lang="en-US" sz="2800" baseline="30000" dirty="0">
                  <a:solidFill>
                    <a:prstClr val="black"/>
                  </a:solidFill>
                </a:rPr>
                <a:t>STAY CONNECTED WITH ALIVE &amp; THRIVE </a:t>
              </a:r>
            </a:p>
            <a:p>
              <a:r>
                <a:rPr lang="en-US" sz="2800" baseline="30000" dirty="0">
                  <a:solidFill>
                    <a:prstClr val="black"/>
                  </a:solidFill>
                </a:rPr>
                <a:t> </a:t>
              </a:r>
              <a:br>
                <a:rPr lang="en-US" sz="2800" baseline="30000" dirty="0">
                  <a:solidFill>
                    <a:prstClr val="black"/>
                  </a:solidFill>
                </a:rPr>
              </a:br>
              <a:r>
                <a:rPr lang="en-US" sz="2800" baseline="30000" dirty="0">
                  <a:solidFill>
                    <a:prstClr val="black"/>
                  </a:solidFill>
                </a:rPr>
                <a:t>@aliveandthrive</a:t>
              </a:r>
              <a:br>
                <a:rPr lang="en-US" sz="2800" baseline="30000" dirty="0">
                  <a:solidFill>
                    <a:prstClr val="black"/>
                  </a:solidFill>
                </a:rPr>
              </a:br>
              <a:r>
                <a:rPr lang="en-US" sz="2800" baseline="30000" dirty="0">
                  <a:solidFill>
                    <a:prstClr val="black"/>
                  </a:solidFill>
                </a:rPr>
                <a:t>www.facebook.com/fhi360.aliveandthrive</a:t>
              </a:r>
            </a:p>
            <a:p>
              <a:r>
                <a:rPr lang="en-US" sz="2800" baseline="30000" dirty="0">
                  <a:solidFill>
                    <a:prstClr val="black"/>
                  </a:solidFill>
                </a:rPr>
                <a:t>www.lessguess.wordpress.com</a:t>
              </a:r>
              <a:br>
                <a:rPr lang="en-US" sz="2800" baseline="30000" dirty="0">
                  <a:solidFill>
                    <a:prstClr val="black"/>
                  </a:solidFill>
                </a:rPr>
              </a:br>
              <a:r>
                <a:rPr lang="en-US" sz="2800" baseline="30000" dirty="0">
                  <a:solidFill>
                    <a:prstClr val="black"/>
                  </a:solidFill>
                </a:rPr>
                <a:t>www.youtube.com/aliveandthrive</a:t>
              </a:r>
            </a:p>
            <a:p>
              <a:endParaRPr lang="en-US" sz="2800" baseline="30000" dirty="0">
                <a:solidFill>
                  <a:prstClr val="black"/>
                </a:solidFill>
              </a:endParaRPr>
            </a:p>
            <a:p>
              <a:r>
                <a:rPr lang="en-US" sz="3600" b="1" baseline="30000" dirty="0">
                  <a:solidFill>
                    <a:srgbClr val="005E5E"/>
                  </a:solidFill>
                </a:rPr>
                <a:t>www.aliveandthrive.org</a:t>
              </a:r>
            </a:p>
            <a:p>
              <a:endParaRPr lang="en-US" dirty="0">
                <a:solidFill>
                  <a:prstClr val="black"/>
                </a:solidFill>
              </a:endParaRP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93610" y="1180588"/>
              <a:ext cx="568617" cy="685800"/>
            </a:xfrm>
            <a:prstGeom prst="rect">
              <a:avLst/>
            </a:prstGeom>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479410" y="1236954"/>
              <a:ext cx="568617" cy="642997"/>
            </a:xfrm>
            <a:prstGeom prst="rect">
              <a:avLst/>
            </a:prstGeom>
          </p:spPr>
        </p:pic>
        <p:pic>
          <p:nvPicPr>
            <p:cNvPr id="5" name="Picture 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65209" y="1209390"/>
              <a:ext cx="578948" cy="594360"/>
            </a:xfrm>
            <a:prstGeom prst="rect">
              <a:avLst/>
            </a:prstGeom>
          </p:spPr>
        </p:pic>
      </p:grpSp>
      <p:sp>
        <p:nvSpPr>
          <p:cNvPr id="9" name="Rectangle 8"/>
          <p:cNvSpPr/>
          <p:nvPr/>
        </p:nvSpPr>
        <p:spPr>
          <a:xfrm>
            <a:off x="0" y="4720732"/>
            <a:ext cx="12192000" cy="32195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14400" y="5582335"/>
            <a:ext cx="8686800" cy="707886"/>
          </a:xfrm>
          <a:prstGeom prst="rect">
            <a:avLst/>
          </a:prstGeom>
        </p:spPr>
        <p:txBody>
          <a:bodyPr wrap="square">
            <a:spAutoFit/>
          </a:bodyPr>
          <a:lstStyle/>
          <a:p>
            <a:r>
              <a:rPr lang="en-US" sz="2000" dirty="0">
                <a:solidFill>
                  <a:schemeClr val="bg1"/>
                </a:solidFill>
              </a:rPr>
              <a:t>Alive &amp; Thrive is funded by the Bill &amp; Melinda Gates Foundation and the governments of Canada and Ireland and managed by FHI 360.</a:t>
            </a:r>
          </a:p>
        </p:txBody>
      </p:sp>
      <p:pic>
        <p:nvPicPr>
          <p:cNvPr id="14" name="Picture 1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0" y="0"/>
            <a:ext cx="6372986" cy="4720732"/>
          </a:xfrm>
          <a:prstGeom prst="rect">
            <a:avLst/>
          </a:prstGeom>
        </p:spPr>
      </p:pic>
    </p:spTree>
    <p:extLst>
      <p:ext uri="{BB962C8B-B14F-4D97-AF65-F5344CB8AC3E}">
        <p14:creationId xmlns:p14="http://schemas.microsoft.com/office/powerpoint/2010/main" val="3211640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4"/>
          </p:nvPr>
        </p:nvSpPr>
        <p:spPr/>
        <p:txBody>
          <a:bodyPr/>
          <a:lstStyle/>
          <a:p>
            <a:fld id="{2F9D4A47-DB52-46B2-B5F5-919B3A5E1B4A}" type="slidenum">
              <a:rPr lang="en-US" smtClean="0"/>
              <a:pPr/>
              <a:t>3</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5790"/>
            <a:ext cx="12256303" cy="6822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llipse 3"/>
          <p:cNvSpPr/>
          <p:nvPr/>
        </p:nvSpPr>
        <p:spPr>
          <a:xfrm>
            <a:off x="7269480" y="2316480"/>
            <a:ext cx="1386840" cy="11304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Ellipse 4"/>
          <p:cNvSpPr/>
          <p:nvPr/>
        </p:nvSpPr>
        <p:spPr>
          <a:xfrm>
            <a:off x="7421880" y="4206240"/>
            <a:ext cx="108204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Ellipse 5"/>
          <p:cNvSpPr/>
          <p:nvPr/>
        </p:nvSpPr>
        <p:spPr>
          <a:xfrm>
            <a:off x="0" y="807720"/>
            <a:ext cx="1234440" cy="5273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8" name="Rett linje 7"/>
          <p:cNvCxnSpPr/>
          <p:nvPr/>
        </p:nvCxnSpPr>
        <p:spPr>
          <a:xfrm>
            <a:off x="617220" y="228600"/>
            <a:ext cx="7475220" cy="1524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1223" t="50000" r="57299" b="43107"/>
          <a:stretch/>
        </p:blipFill>
        <p:spPr bwMode="auto">
          <a:xfrm>
            <a:off x="3810000" y="4345552"/>
            <a:ext cx="1406770" cy="47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928567" y="4698868"/>
            <a:ext cx="1066800" cy="240066"/>
          </a:xfrm>
          <a:prstGeom prst="rect">
            <a:avLst/>
          </a:prstGeom>
          <a:solidFill>
            <a:schemeClr val="bg1"/>
          </a:solidFill>
        </p:spPr>
        <p:txBody>
          <a:bodyPr wrap="square" rtlCol="0">
            <a:spAutoFit/>
          </a:bodyPr>
          <a:lstStyle/>
          <a:p>
            <a:pPr>
              <a:lnSpc>
                <a:spcPct val="80000"/>
              </a:lnSpc>
            </a:pPr>
            <a:r>
              <a:rPr lang="en-US" sz="1200" dirty="0">
                <a:solidFill>
                  <a:schemeClr val="tx1">
                    <a:lumMod val="65000"/>
                    <a:lumOff val="35000"/>
                  </a:schemeClr>
                </a:solidFill>
                <a:latin typeface="Arial Rounded MT Bold" pitchFamily="34" charset="0"/>
              </a:rPr>
              <a:t>(in 2017)</a:t>
            </a:r>
          </a:p>
        </p:txBody>
      </p:sp>
    </p:spTree>
    <p:extLst>
      <p:ext uri="{BB962C8B-B14F-4D97-AF65-F5344CB8AC3E}">
        <p14:creationId xmlns:p14="http://schemas.microsoft.com/office/powerpoint/2010/main" val="163954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381000" y="0"/>
            <a:ext cx="11424038" cy="1417638"/>
          </a:xfrm>
        </p:spPr>
        <p:txBody>
          <a:bodyPr>
            <a:normAutofit/>
          </a:bodyPr>
          <a:lstStyle/>
          <a:p>
            <a:r>
              <a:rPr lang="en-US" sz="4000" dirty="0"/>
              <a:t>Breastmilk substitutes industry is growing nearly 10% per year. Southeast Asia is a key market.</a:t>
            </a:r>
          </a:p>
        </p:txBody>
      </p:sp>
      <p:sp>
        <p:nvSpPr>
          <p:cNvPr id="5" name="Plassholder for innhold 4"/>
          <p:cNvSpPr>
            <a:spLocks noGrp="1"/>
          </p:cNvSpPr>
          <p:nvPr>
            <p:ph sz="half" idx="1"/>
          </p:nvPr>
        </p:nvSpPr>
        <p:spPr/>
        <p:txBody>
          <a:bodyPr/>
          <a:lstStyle/>
          <a:p>
            <a:endParaRPr lang="en-US" dirty="0"/>
          </a:p>
          <a:p>
            <a:endParaRPr lang="en-US" dirty="0"/>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963" y="1482150"/>
            <a:ext cx="5175638" cy="476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Diagram 1"/>
          <p:cNvGraphicFramePr/>
          <p:nvPr>
            <p:extLst>
              <p:ext uri="{D42A27DB-BD31-4B8C-83A1-F6EECF244321}">
                <p14:modId xmlns:p14="http://schemas.microsoft.com/office/powerpoint/2010/main" val="796014670"/>
              </p:ext>
            </p:extLst>
          </p:nvPr>
        </p:nvGraphicFramePr>
        <p:xfrm>
          <a:off x="5257800" y="1466849"/>
          <a:ext cx="6934200" cy="48294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72693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Tran\Downloads\Linh Phan\IMG_532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789430" y="1981854"/>
            <a:ext cx="2880360" cy="39092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105946"/>
            <a:ext cx="10972800" cy="1311692"/>
          </a:xfrm>
        </p:spPr>
        <p:txBody>
          <a:bodyPr>
            <a:noAutofit/>
          </a:bodyPr>
          <a:lstStyle/>
          <a:p>
            <a:r>
              <a:rPr lang="en-US" sz="3600" dirty="0"/>
              <a:t>Violations found in print, online, and television advertising as well as editorial content, Facebook, YouTube and promotional events</a:t>
            </a:r>
          </a:p>
        </p:txBody>
      </p:sp>
      <p:pic>
        <p:nvPicPr>
          <p:cNvPr id="3" name="Picture 2" descr="C:\Users\Lenovo\Desktop\DFM June\20150624_101255.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5400000">
            <a:off x="-64050" y="2624998"/>
            <a:ext cx="3785954" cy="2591054"/>
          </a:xfrm>
          <a:prstGeom prst="rect">
            <a:avLst/>
          </a:prstGeom>
          <a:noFill/>
          <a:ln w="28575">
            <a:solidFill>
              <a:schemeClr val="tx2">
                <a:lumMod val="50000"/>
              </a:schemeClr>
            </a:solidFill>
          </a:ln>
          <a:extLst>
            <a:ext uri="{909E8E84-426E-40DD-AFC4-6F175D3DCCD1}">
              <a14:hiddenFill xmlns:a14="http://schemas.microsoft.com/office/drawing/2010/main">
                <a:solidFill>
                  <a:srgbClr val="FFFFFF"/>
                </a:solidFill>
              </a14:hiddenFill>
            </a:ext>
          </a:extLst>
        </p:spPr>
      </p:pic>
      <p:sp>
        <p:nvSpPr>
          <p:cNvPr id="5" name="Oval 4"/>
          <p:cNvSpPr/>
          <p:nvPr/>
        </p:nvSpPr>
        <p:spPr>
          <a:xfrm>
            <a:off x="533400" y="4884054"/>
            <a:ext cx="1924820" cy="9982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7" descr="stamp_vio"/>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473503">
            <a:off x="2279822" y="3527002"/>
            <a:ext cx="2022475" cy="644525"/>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a:xfrm>
            <a:off x="4551430" y="3592185"/>
            <a:ext cx="1924820" cy="9982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1" name="Picture 7" descr="https://baomoi-photo-1-td.zadn.vn/w700_r1/16/08/30/272/20211321/1_533332.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620000" y="3909226"/>
            <a:ext cx="3333750" cy="230964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620000" y="1981854"/>
            <a:ext cx="3383280" cy="1927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descr="stamp_vio"/>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473503">
            <a:off x="9788270" y="3598262"/>
            <a:ext cx="2022475" cy="6445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66800" y="1563255"/>
            <a:ext cx="5029200" cy="369332"/>
          </a:xfrm>
          <a:prstGeom prst="rect">
            <a:avLst/>
          </a:prstGeom>
          <a:noFill/>
        </p:spPr>
        <p:txBody>
          <a:bodyPr wrap="square" rtlCol="0">
            <a:spAutoFit/>
          </a:bodyPr>
          <a:lstStyle/>
          <a:p>
            <a:pPr algn="ctr"/>
            <a:r>
              <a:rPr lang="en-US" dirty="0"/>
              <a:t>Print Ads in Myanmar and Viet Nam</a:t>
            </a:r>
          </a:p>
        </p:txBody>
      </p:sp>
      <p:sp>
        <p:nvSpPr>
          <p:cNvPr id="21" name="TextBox 20"/>
          <p:cNvSpPr txBox="1"/>
          <p:nvPr/>
        </p:nvSpPr>
        <p:spPr>
          <a:xfrm>
            <a:off x="7930869" y="1455534"/>
            <a:ext cx="2761542" cy="584775"/>
          </a:xfrm>
          <a:prstGeom prst="rect">
            <a:avLst/>
          </a:prstGeom>
          <a:noFill/>
        </p:spPr>
        <p:txBody>
          <a:bodyPr wrap="square" rtlCol="0">
            <a:spAutoFit/>
          </a:bodyPr>
          <a:lstStyle/>
          <a:p>
            <a:pPr algn="ctr"/>
            <a:r>
              <a:rPr lang="en-US" sz="1600" dirty="0"/>
              <a:t>Editorial content on national TV channel in Viet Nam</a:t>
            </a:r>
          </a:p>
        </p:txBody>
      </p:sp>
      <p:sp>
        <p:nvSpPr>
          <p:cNvPr id="26" name="TextBox 25"/>
          <p:cNvSpPr txBox="1"/>
          <p:nvPr/>
        </p:nvSpPr>
        <p:spPr>
          <a:xfrm>
            <a:off x="7930869" y="6386461"/>
            <a:ext cx="2761542" cy="338554"/>
          </a:xfrm>
          <a:prstGeom prst="rect">
            <a:avLst/>
          </a:prstGeom>
          <a:noFill/>
        </p:spPr>
        <p:txBody>
          <a:bodyPr wrap="square" rtlCol="0">
            <a:spAutoFit/>
          </a:bodyPr>
          <a:lstStyle/>
          <a:p>
            <a:pPr algn="ctr"/>
            <a:r>
              <a:rPr lang="en-US" sz="1600" dirty="0"/>
              <a:t>Promotional event in Viet Nam</a:t>
            </a:r>
          </a:p>
        </p:txBody>
      </p:sp>
    </p:spTree>
    <p:extLst>
      <p:ext uri="{BB962C8B-B14F-4D97-AF65-F5344CB8AC3E}">
        <p14:creationId xmlns:p14="http://schemas.microsoft.com/office/powerpoint/2010/main" val="2224238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48399" y="1630504"/>
            <a:ext cx="5577840" cy="4413283"/>
          </a:xfrm>
          <a:prstGeom prst="rect">
            <a:avLst/>
          </a:prstGeom>
        </p:spPr>
      </p:pic>
      <p:sp>
        <p:nvSpPr>
          <p:cNvPr id="2" name="Tittel 1"/>
          <p:cNvSpPr>
            <a:spLocks noGrp="1"/>
          </p:cNvSpPr>
          <p:nvPr>
            <p:ph type="title"/>
          </p:nvPr>
        </p:nvSpPr>
        <p:spPr>
          <a:xfrm>
            <a:off x="838200" y="0"/>
            <a:ext cx="10379075" cy="1417638"/>
          </a:xfrm>
        </p:spPr>
        <p:txBody>
          <a:bodyPr>
            <a:normAutofit/>
          </a:bodyPr>
          <a:lstStyle/>
          <a:p>
            <a:r>
              <a:rPr lang="en-US" sz="4000" dirty="0"/>
              <a:t>Advertisements by Japanese brands targeted inside and outside the Code</a:t>
            </a:r>
          </a:p>
        </p:txBody>
      </p:sp>
      <p:sp>
        <p:nvSpPr>
          <p:cNvPr id="3" name="Plassholder for innhold 2"/>
          <p:cNvSpPr>
            <a:spLocks noGrp="1"/>
          </p:cNvSpPr>
          <p:nvPr>
            <p:ph sz="half" idx="1"/>
          </p:nvPr>
        </p:nvSpPr>
        <p:spPr>
          <a:xfrm>
            <a:off x="228600" y="1572401"/>
            <a:ext cx="5384800" cy="4525963"/>
          </a:xfrm>
        </p:spPr>
        <p:txBody>
          <a:bodyPr>
            <a:normAutofit/>
          </a:bodyPr>
          <a:lstStyle/>
          <a:p>
            <a:pPr marL="0" indent="0">
              <a:buNone/>
            </a:pPr>
            <a:r>
              <a:rPr lang="en-US" dirty="0">
                <a:solidFill>
                  <a:schemeClr val="accent1"/>
                </a:solidFill>
              </a:rPr>
              <a:t>Brand: Morinaga</a:t>
            </a:r>
          </a:p>
          <a:p>
            <a:pPr marL="0" indent="0">
              <a:buNone/>
            </a:pPr>
            <a:r>
              <a:rPr lang="en-US" dirty="0">
                <a:solidFill>
                  <a:schemeClr val="accent1"/>
                </a:solidFill>
              </a:rPr>
              <a:t>Event in Myanmar to promote Morinaga Step 4 (for children 3-12 years old) but also marketing other products including Step 1, 2 &amp; 3 (for children under 2)</a:t>
            </a:r>
            <a:endParaRPr lang="en-US" sz="3600" dirty="0">
              <a:solidFill>
                <a:schemeClr val="accent1"/>
              </a:solidFill>
            </a:endParaRPr>
          </a:p>
          <a:p>
            <a:pPr marL="0" indent="0">
              <a:spcAft>
                <a:spcPts val="600"/>
              </a:spcAft>
              <a:buNone/>
            </a:pPr>
            <a:endParaRPr lang="en-US" dirty="0"/>
          </a:p>
        </p:txBody>
      </p:sp>
      <p:sp>
        <p:nvSpPr>
          <p:cNvPr id="5" name="Plassholder for lysbildenummer 4"/>
          <p:cNvSpPr>
            <a:spLocks noGrp="1"/>
          </p:cNvSpPr>
          <p:nvPr>
            <p:ph type="sldNum" sz="quarter" idx="4"/>
          </p:nvPr>
        </p:nvSpPr>
        <p:spPr/>
        <p:txBody>
          <a:bodyPr/>
          <a:lstStyle/>
          <a:p>
            <a:fld id="{2F9D4A47-DB52-46B2-B5F5-919B3A5E1B4A}" type="slidenum">
              <a:rPr lang="en-US" smtClean="0"/>
              <a:pPr/>
              <a:t>6</a:t>
            </a:fld>
            <a:endParaRPr lang="en-US" dirty="0"/>
          </a:p>
        </p:txBody>
      </p:sp>
      <p:pic>
        <p:nvPicPr>
          <p:cNvPr id="11" name="Picture 7" descr="stamp_vio"/>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816957" y="4114800"/>
            <a:ext cx="2375043" cy="756882"/>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6553200" y="3962400"/>
            <a:ext cx="3067820" cy="75688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9335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a:t>Japanese formula products mostly distributed by authorized dealers who DON’T comply the Code</a:t>
            </a:r>
          </a:p>
        </p:txBody>
      </p:sp>
      <p:sp>
        <p:nvSpPr>
          <p:cNvPr id="5" name="Slide Number Placeholder 4"/>
          <p:cNvSpPr>
            <a:spLocks noGrp="1"/>
          </p:cNvSpPr>
          <p:nvPr>
            <p:ph type="sldNum" sz="quarter" idx="4"/>
          </p:nvPr>
        </p:nvSpPr>
        <p:spPr/>
        <p:txBody>
          <a:bodyPr/>
          <a:lstStyle/>
          <a:p>
            <a:fld id="{2F9D4A47-DB52-46B2-B5F5-919B3A5E1B4A}" type="slidenum">
              <a:rPr lang="en-US" smtClean="0"/>
              <a:pPr/>
              <a:t>7</a:t>
            </a:fld>
            <a:endParaRPr lang="en-US"/>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53400" y="3728459"/>
            <a:ext cx="3240614" cy="2386931"/>
          </a:xfrm>
          <a:prstGeom prst="rect">
            <a:avLst/>
          </a:prstGeom>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53399" y="1570125"/>
            <a:ext cx="3240615" cy="2155596"/>
          </a:xfrm>
          <a:prstGeom prst="rect">
            <a:avLst/>
          </a:prstGeom>
        </p:spPr>
      </p:pic>
      <p:pic>
        <p:nvPicPr>
          <p:cNvPr id="2051"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410200" y="1570125"/>
            <a:ext cx="1920240" cy="252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rotWithShape="1">
          <a:blip r:embed="rId6" cstate="screen">
            <a:extLst>
              <a:ext uri="{28A0092B-C50C-407E-A947-70E740481C1C}">
                <a14:useLocalDpi xmlns:a14="http://schemas.microsoft.com/office/drawing/2010/main"/>
              </a:ext>
            </a:extLst>
          </a:blip>
          <a:srcRect t="-2"/>
          <a:stretch/>
        </p:blipFill>
        <p:spPr>
          <a:xfrm>
            <a:off x="304800" y="4091489"/>
            <a:ext cx="2011680" cy="2023902"/>
          </a:xfrm>
          <a:prstGeom prst="rect">
            <a:avLst/>
          </a:prstGeom>
        </p:spPr>
      </p:pic>
      <p:pic>
        <p:nvPicPr>
          <p:cNvPr id="2052" name="Picture 4"/>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04800" y="1570125"/>
            <a:ext cx="4114800" cy="2386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762839" y="4392296"/>
            <a:ext cx="2667786" cy="1770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0582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57" y="52761"/>
            <a:ext cx="11170227" cy="1382322"/>
          </a:xfrm>
        </p:spPr>
        <p:txBody>
          <a:bodyPr>
            <a:normAutofit/>
          </a:bodyPr>
          <a:lstStyle/>
          <a:p>
            <a:r>
              <a:rPr lang="vi-VN" sz="4000">
                <a:solidFill>
                  <a:srgbClr val="00904C"/>
                </a:solidFill>
                <a:latin typeface="Calibri" panose="020F0502020204030204" pitchFamily="34" charset="0"/>
              </a:rPr>
              <a:t>Label of fo</a:t>
            </a:r>
            <a:r>
              <a:rPr lang="en-GB" sz="4000">
                <a:solidFill>
                  <a:srgbClr val="00904C"/>
                </a:solidFill>
                <a:latin typeface="Calibri" panose="020F0502020204030204" pitchFamily="34" charset="0"/>
              </a:rPr>
              <a:t>rmula </a:t>
            </a:r>
            <a:r>
              <a:rPr lang="en-GB" sz="4000" dirty="0">
                <a:solidFill>
                  <a:srgbClr val="00904C"/>
                </a:solidFill>
                <a:latin typeface="Calibri" panose="020F0502020204030204" pitchFamily="34" charset="0"/>
              </a:rPr>
              <a:t>milk for children under 24 months</a:t>
            </a:r>
            <a:endParaRPr lang="en-US" sz="4000" dirty="0">
              <a:solidFill>
                <a:srgbClr val="00904C"/>
              </a:solidFill>
              <a:latin typeface="Calibri" panose="020F0502020204030204" pitchFamily="34" charset="0"/>
            </a:endParaRPr>
          </a:p>
        </p:txBody>
      </p:sp>
      <p:sp>
        <p:nvSpPr>
          <p:cNvPr id="3" name="TextBox 2"/>
          <p:cNvSpPr txBox="1"/>
          <p:nvPr/>
        </p:nvSpPr>
        <p:spPr>
          <a:xfrm>
            <a:off x="3048000" y="1488935"/>
            <a:ext cx="5867400" cy="830997"/>
          </a:xfrm>
          <a:prstGeom prst="rect">
            <a:avLst/>
          </a:prstGeom>
          <a:noFill/>
        </p:spPr>
        <p:txBody>
          <a:bodyPr wrap="square" rtlCol="0">
            <a:spAutoFit/>
          </a:bodyPr>
          <a:lstStyle/>
          <a:p>
            <a:r>
              <a:rPr lang="vi-VN" sz="2400">
                <a:solidFill>
                  <a:srgbClr val="FF0000"/>
                </a:solidFill>
                <a:latin typeface="Calibri" panose="020F0502020204030204" pitchFamily="34" charset="0"/>
              </a:rPr>
              <a:t>V</a:t>
            </a:r>
            <a:r>
              <a:rPr lang="en-US" sz="2400">
                <a:solidFill>
                  <a:srgbClr val="FF0000"/>
                </a:solidFill>
                <a:latin typeface="Calibri" panose="020F0502020204030204" pitchFamily="34" charset="0"/>
              </a:rPr>
              <a:t>iolations</a:t>
            </a:r>
            <a:r>
              <a:rPr lang="en-US" sz="2400" dirty="0">
                <a:solidFill>
                  <a:srgbClr val="FF0000"/>
                </a:solidFill>
                <a:latin typeface="Calibri" panose="020F0502020204030204" pitchFamily="34" charset="0"/>
              </a:rPr>
              <a:t>: </a:t>
            </a:r>
          </a:p>
          <a:p>
            <a:pPr marL="342900" indent="-342900">
              <a:buFontTx/>
              <a:buChar char="-"/>
            </a:pPr>
            <a:r>
              <a:rPr lang="vi-VN" sz="2400">
                <a:solidFill>
                  <a:srgbClr val="FF0000"/>
                </a:solidFill>
                <a:latin typeface="Calibri" panose="020F0502020204030204" pitchFamily="34" charset="0"/>
              </a:rPr>
              <a:t>Using baby and bottle images</a:t>
            </a:r>
            <a:r>
              <a:rPr lang="vi-VN" sz="2400" dirty="0">
                <a:solidFill>
                  <a:srgbClr val="FF0000"/>
                </a:solidFill>
                <a:latin typeface="Calibri" panose="020F0502020204030204" pitchFamily="34" charset="0"/>
              </a:rPr>
              <a:t>.</a:t>
            </a:r>
            <a:endParaRPr lang="en-US" sz="2400" dirty="0">
              <a:solidFill>
                <a:srgbClr val="FF0000"/>
              </a:solidFill>
              <a:latin typeface="Calibri" panose="020F0502020204030204" pitchFamily="34" charset="0"/>
            </a:endParaRPr>
          </a:p>
        </p:txBody>
      </p:sp>
      <p:sp>
        <p:nvSpPr>
          <p:cNvPr id="13" name="Content Placeholder 9"/>
          <p:cNvSpPr txBox="1">
            <a:spLocks/>
          </p:cNvSpPr>
          <p:nvPr/>
        </p:nvSpPr>
        <p:spPr bwMode="auto">
          <a:xfrm>
            <a:off x="4083377" y="2618108"/>
            <a:ext cx="2140230" cy="7123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85C446"/>
              </a:buClr>
              <a:buFont typeface="Arial" charset="0"/>
              <a:buChar char="•"/>
              <a:defRPr sz="2800" kern="1200">
                <a:solidFill>
                  <a:srgbClr val="00616A"/>
                </a:solidFill>
                <a:latin typeface="+mn-lt"/>
                <a:ea typeface="+mn-ea"/>
                <a:cs typeface="+mn-cs"/>
              </a:defRPr>
            </a:lvl1pPr>
            <a:lvl2pPr marL="742950" indent="-285750" algn="l" rtl="0" eaLnBrk="0" fontAlgn="base" hangingPunct="0">
              <a:spcBef>
                <a:spcPct val="20000"/>
              </a:spcBef>
              <a:spcAft>
                <a:spcPct val="0"/>
              </a:spcAft>
              <a:buClr>
                <a:srgbClr val="85C446"/>
              </a:buClr>
              <a:buFont typeface="Arial" charset="0"/>
              <a:buChar char="–"/>
              <a:defRPr sz="2400" kern="1200">
                <a:solidFill>
                  <a:srgbClr val="00616A"/>
                </a:solidFill>
                <a:latin typeface="+mn-lt"/>
                <a:ea typeface="+mn-ea"/>
                <a:cs typeface="+mn-cs"/>
              </a:defRPr>
            </a:lvl2pPr>
            <a:lvl3pPr marL="1143000" indent="-228600" algn="l" rtl="0" eaLnBrk="0" fontAlgn="base" hangingPunct="0">
              <a:spcBef>
                <a:spcPct val="20000"/>
              </a:spcBef>
              <a:spcAft>
                <a:spcPct val="0"/>
              </a:spcAft>
              <a:buClr>
                <a:srgbClr val="85C446"/>
              </a:buClr>
              <a:buFont typeface="Arial" charset="0"/>
              <a:buChar char="•"/>
              <a:defRPr sz="2000" kern="1200">
                <a:solidFill>
                  <a:srgbClr val="00616A"/>
                </a:solidFill>
                <a:latin typeface="+mn-lt"/>
                <a:ea typeface="+mn-ea"/>
                <a:cs typeface="+mn-cs"/>
              </a:defRPr>
            </a:lvl3pPr>
            <a:lvl4pPr marL="1600200" indent="-228600" algn="l" rtl="0" eaLnBrk="0" fontAlgn="base" hangingPunct="0">
              <a:spcBef>
                <a:spcPct val="20000"/>
              </a:spcBef>
              <a:spcAft>
                <a:spcPct val="0"/>
              </a:spcAft>
              <a:buClr>
                <a:srgbClr val="85C446"/>
              </a:buClr>
              <a:buFont typeface="Arial" charset="0"/>
              <a:buChar char="–"/>
              <a:defRPr sz="1800" kern="1200">
                <a:solidFill>
                  <a:srgbClr val="00616A"/>
                </a:solidFill>
                <a:latin typeface="+mn-lt"/>
                <a:ea typeface="+mn-ea"/>
                <a:cs typeface="+mn-cs"/>
              </a:defRPr>
            </a:lvl4pPr>
            <a:lvl5pPr marL="2057400" indent="-228600" algn="l" rtl="0" eaLnBrk="0" fontAlgn="base" hangingPunct="0">
              <a:spcBef>
                <a:spcPct val="20000"/>
              </a:spcBef>
              <a:spcAft>
                <a:spcPct val="0"/>
              </a:spcAft>
              <a:buClr>
                <a:srgbClr val="85C446"/>
              </a:buClr>
              <a:buFont typeface="Arial" charset="0"/>
              <a:buChar char="»"/>
              <a:defRPr sz="1800" kern="1200">
                <a:solidFill>
                  <a:srgbClr val="00616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en-US" sz="1400" dirty="0">
                <a:solidFill>
                  <a:schemeClr val="accent5">
                    <a:lumMod val="50000"/>
                  </a:schemeClr>
                </a:solidFill>
              </a:rPr>
              <a:t>Brand: Glico’s ICREO No 1 (for children 9-36 months old)</a:t>
            </a:r>
            <a:endParaRPr lang="en-US" sz="1800" dirty="0">
              <a:solidFill>
                <a:schemeClr val="accent5">
                  <a:lumMod val="50000"/>
                </a:schemeClr>
              </a:solidFill>
            </a:endParaRPr>
          </a:p>
        </p:txBody>
      </p:sp>
      <p:sp>
        <p:nvSpPr>
          <p:cNvPr id="14" name="Content Placeholder 10"/>
          <p:cNvSpPr>
            <a:spLocks noGrp="1"/>
          </p:cNvSpPr>
          <p:nvPr>
            <p:ph sz="half" idx="2"/>
          </p:nvPr>
        </p:nvSpPr>
        <p:spPr>
          <a:xfrm>
            <a:off x="1600861" y="2618108"/>
            <a:ext cx="2514600" cy="658492"/>
          </a:xfrm>
        </p:spPr>
        <p:txBody>
          <a:bodyPr/>
          <a:lstStyle/>
          <a:p>
            <a:pPr marL="0" indent="0" algn="ctr">
              <a:buNone/>
            </a:pPr>
            <a:r>
              <a:rPr lang="en-US" sz="1400" dirty="0">
                <a:solidFill>
                  <a:schemeClr val="accent5">
                    <a:lumMod val="50000"/>
                  </a:schemeClr>
                </a:solidFill>
              </a:rPr>
              <a:t>Brand: Glico’s ICREO No 0               (for children 0-9 months old)</a:t>
            </a:r>
            <a:endParaRPr lang="en-US" sz="1800" dirty="0">
              <a:solidFill>
                <a:schemeClr val="accent5">
                  <a:lumMod val="50000"/>
                </a:schemeClr>
              </a:solidFill>
            </a:endParaRPr>
          </a:p>
        </p:txBody>
      </p:sp>
      <p:sp>
        <p:nvSpPr>
          <p:cNvPr id="16" name="Content Placeholder 9"/>
          <p:cNvSpPr txBox="1">
            <a:spLocks/>
          </p:cNvSpPr>
          <p:nvPr/>
        </p:nvSpPr>
        <p:spPr bwMode="auto">
          <a:xfrm>
            <a:off x="6171017" y="2618108"/>
            <a:ext cx="2140230" cy="7123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85C446"/>
              </a:buClr>
              <a:buFont typeface="Arial" charset="0"/>
              <a:buChar char="•"/>
              <a:defRPr sz="2800" kern="1200">
                <a:solidFill>
                  <a:srgbClr val="00616A"/>
                </a:solidFill>
                <a:latin typeface="+mn-lt"/>
                <a:ea typeface="+mn-ea"/>
                <a:cs typeface="+mn-cs"/>
              </a:defRPr>
            </a:lvl1pPr>
            <a:lvl2pPr marL="742950" indent="-285750" algn="l" rtl="0" eaLnBrk="0" fontAlgn="base" hangingPunct="0">
              <a:spcBef>
                <a:spcPct val="20000"/>
              </a:spcBef>
              <a:spcAft>
                <a:spcPct val="0"/>
              </a:spcAft>
              <a:buClr>
                <a:srgbClr val="85C446"/>
              </a:buClr>
              <a:buFont typeface="Arial" charset="0"/>
              <a:buChar char="–"/>
              <a:defRPr sz="2400" kern="1200">
                <a:solidFill>
                  <a:srgbClr val="00616A"/>
                </a:solidFill>
                <a:latin typeface="+mn-lt"/>
                <a:ea typeface="+mn-ea"/>
                <a:cs typeface="+mn-cs"/>
              </a:defRPr>
            </a:lvl2pPr>
            <a:lvl3pPr marL="1143000" indent="-228600" algn="l" rtl="0" eaLnBrk="0" fontAlgn="base" hangingPunct="0">
              <a:spcBef>
                <a:spcPct val="20000"/>
              </a:spcBef>
              <a:spcAft>
                <a:spcPct val="0"/>
              </a:spcAft>
              <a:buClr>
                <a:srgbClr val="85C446"/>
              </a:buClr>
              <a:buFont typeface="Arial" charset="0"/>
              <a:buChar char="•"/>
              <a:defRPr sz="2000" kern="1200">
                <a:solidFill>
                  <a:srgbClr val="00616A"/>
                </a:solidFill>
                <a:latin typeface="+mn-lt"/>
                <a:ea typeface="+mn-ea"/>
                <a:cs typeface="+mn-cs"/>
              </a:defRPr>
            </a:lvl3pPr>
            <a:lvl4pPr marL="1600200" indent="-228600" algn="l" rtl="0" eaLnBrk="0" fontAlgn="base" hangingPunct="0">
              <a:spcBef>
                <a:spcPct val="20000"/>
              </a:spcBef>
              <a:spcAft>
                <a:spcPct val="0"/>
              </a:spcAft>
              <a:buClr>
                <a:srgbClr val="85C446"/>
              </a:buClr>
              <a:buFont typeface="Arial" charset="0"/>
              <a:buChar char="–"/>
              <a:defRPr sz="1800" kern="1200">
                <a:solidFill>
                  <a:srgbClr val="00616A"/>
                </a:solidFill>
                <a:latin typeface="+mn-lt"/>
                <a:ea typeface="+mn-ea"/>
                <a:cs typeface="+mn-cs"/>
              </a:defRPr>
            </a:lvl4pPr>
            <a:lvl5pPr marL="2057400" indent="-228600" algn="l" rtl="0" eaLnBrk="0" fontAlgn="base" hangingPunct="0">
              <a:spcBef>
                <a:spcPct val="20000"/>
              </a:spcBef>
              <a:spcAft>
                <a:spcPct val="0"/>
              </a:spcAft>
              <a:buClr>
                <a:srgbClr val="85C446"/>
              </a:buClr>
              <a:buFont typeface="Arial" charset="0"/>
              <a:buChar char="»"/>
              <a:defRPr sz="1800" kern="1200">
                <a:solidFill>
                  <a:srgbClr val="00616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en-US" sz="1400" dirty="0">
                <a:solidFill>
                  <a:schemeClr val="accent5">
                    <a:lumMod val="50000"/>
                  </a:schemeClr>
                </a:solidFill>
              </a:rPr>
              <a:t>Brand: Morinaga (for children 0-12 month old)</a:t>
            </a:r>
            <a:endParaRPr lang="en-US" sz="1800" dirty="0">
              <a:solidFill>
                <a:schemeClr val="accent5">
                  <a:lumMod val="50000"/>
                </a:schemeClr>
              </a:solidFill>
            </a:endParaRPr>
          </a:p>
        </p:txBody>
      </p:sp>
      <p:sp>
        <p:nvSpPr>
          <p:cNvPr id="17" name="Content Placeholder 9"/>
          <p:cNvSpPr txBox="1">
            <a:spLocks/>
          </p:cNvSpPr>
          <p:nvPr/>
        </p:nvSpPr>
        <p:spPr bwMode="auto">
          <a:xfrm>
            <a:off x="8452493" y="2618108"/>
            <a:ext cx="2140230" cy="7123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85C446"/>
              </a:buClr>
              <a:buFont typeface="Arial" charset="0"/>
              <a:buChar char="•"/>
              <a:defRPr sz="2800" kern="1200">
                <a:solidFill>
                  <a:srgbClr val="00616A"/>
                </a:solidFill>
                <a:latin typeface="+mn-lt"/>
                <a:ea typeface="+mn-ea"/>
                <a:cs typeface="+mn-cs"/>
              </a:defRPr>
            </a:lvl1pPr>
            <a:lvl2pPr marL="742950" indent="-285750" algn="l" rtl="0" eaLnBrk="0" fontAlgn="base" hangingPunct="0">
              <a:spcBef>
                <a:spcPct val="20000"/>
              </a:spcBef>
              <a:spcAft>
                <a:spcPct val="0"/>
              </a:spcAft>
              <a:buClr>
                <a:srgbClr val="85C446"/>
              </a:buClr>
              <a:buFont typeface="Arial" charset="0"/>
              <a:buChar char="–"/>
              <a:defRPr sz="2400" kern="1200">
                <a:solidFill>
                  <a:srgbClr val="00616A"/>
                </a:solidFill>
                <a:latin typeface="+mn-lt"/>
                <a:ea typeface="+mn-ea"/>
                <a:cs typeface="+mn-cs"/>
              </a:defRPr>
            </a:lvl2pPr>
            <a:lvl3pPr marL="1143000" indent="-228600" algn="l" rtl="0" eaLnBrk="0" fontAlgn="base" hangingPunct="0">
              <a:spcBef>
                <a:spcPct val="20000"/>
              </a:spcBef>
              <a:spcAft>
                <a:spcPct val="0"/>
              </a:spcAft>
              <a:buClr>
                <a:srgbClr val="85C446"/>
              </a:buClr>
              <a:buFont typeface="Arial" charset="0"/>
              <a:buChar char="•"/>
              <a:defRPr sz="2000" kern="1200">
                <a:solidFill>
                  <a:srgbClr val="00616A"/>
                </a:solidFill>
                <a:latin typeface="+mn-lt"/>
                <a:ea typeface="+mn-ea"/>
                <a:cs typeface="+mn-cs"/>
              </a:defRPr>
            </a:lvl3pPr>
            <a:lvl4pPr marL="1600200" indent="-228600" algn="l" rtl="0" eaLnBrk="0" fontAlgn="base" hangingPunct="0">
              <a:spcBef>
                <a:spcPct val="20000"/>
              </a:spcBef>
              <a:spcAft>
                <a:spcPct val="0"/>
              </a:spcAft>
              <a:buClr>
                <a:srgbClr val="85C446"/>
              </a:buClr>
              <a:buFont typeface="Arial" charset="0"/>
              <a:buChar char="–"/>
              <a:defRPr sz="1800" kern="1200">
                <a:solidFill>
                  <a:srgbClr val="00616A"/>
                </a:solidFill>
                <a:latin typeface="+mn-lt"/>
                <a:ea typeface="+mn-ea"/>
                <a:cs typeface="+mn-cs"/>
              </a:defRPr>
            </a:lvl4pPr>
            <a:lvl5pPr marL="2057400" indent="-228600" algn="l" rtl="0" eaLnBrk="0" fontAlgn="base" hangingPunct="0">
              <a:spcBef>
                <a:spcPct val="20000"/>
              </a:spcBef>
              <a:spcAft>
                <a:spcPct val="0"/>
              </a:spcAft>
              <a:buClr>
                <a:srgbClr val="85C446"/>
              </a:buClr>
              <a:buFont typeface="Arial" charset="0"/>
              <a:buChar char="»"/>
              <a:defRPr sz="1800" kern="1200">
                <a:solidFill>
                  <a:srgbClr val="00616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en-US" sz="1400" dirty="0">
                <a:solidFill>
                  <a:schemeClr val="accent5">
                    <a:lumMod val="50000"/>
                  </a:schemeClr>
                </a:solidFill>
              </a:rPr>
              <a:t>Brand: Meiji No 0 (for children 0-12 month old)</a:t>
            </a:r>
            <a:endParaRPr lang="en-US" sz="1800" dirty="0">
              <a:solidFill>
                <a:schemeClr val="accent5">
                  <a:lumMod val="50000"/>
                </a:schemeClr>
              </a:solidFill>
            </a:endParaRPr>
          </a:p>
        </p:txBody>
      </p:sp>
      <p:pic>
        <p:nvPicPr>
          <p:cNvPr id="15" name="Picture 6" descr="http://thumb1.shutterstock.com/display_pic_with_logo/631318/256664488/stock-photo-violation-red-rubber-stamp-over-a-white-background-256664488.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690561" y="6069626"/>
            <a:ext cx="1741857" cy="5483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thumb1.shutterstock.com/display_pic_with_logo/631318/256664488/stock-photo-violation-red-rubber-stamp-over-a-white-background-256664488.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724492" y="6096001"/>
            <a:ext cx="1945549" cy="612488"/>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p:cNvSpPr/>
          <p:nvPr/>
        </p:nvSpPr>
        <p:spPr>
          <a:xfrm>
            <a:off x="7620000" y="4101214"/>
            <a:ext cx="457200" cy="6515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770E60D-B58C-4EA8-9DB0-37087B371CAB}"/>
              </a:ext>
            </a:extLst>
          </p:cNvPr>
          <p:cNvPicPr>
            <a:picLocks noChangeAspect="1"/>
          </p:cNvPicPr>
          <p:nvPr/>
        </p:nvPicPr>
        <p:blipFill>
          <a:blip r:embed="rId5"/>
          <a:stretch>
            <a:fillRect/>
          </a:stretch>
        </p:blipFill>
        <p:spPr>
          <a:xfrm>
            <a:off x="1425242" y="3574777"/>
            <a:ext cx="2521224" cy="2521224"/>
          </a:xfrm>
          <a:prstGeom prst="rect">
            <a:avLst/>
          </a:prstGeom>
        </p:spPr>
      </p:pic>
      <p:pic>
        <p:nvPicPr>
          <p:cNvPr id="12" name="Picture 11">
            <a:extLst>
              <a:ext uri="{FF2B5EF4-FFF2-40B4-BE49-F238E27FC236}">
                <a16:creationId xmlns:a16="http://schemas.microsoft.com/office/drawing/2014/main" id="{808D98F6-CE03-462A-9F40-EBB535C46B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4966" y="3574777"/>
            <a:ext cx="2384548" cy="2384548"/>
          </a:xfrm>
          <a:prstGeom prst="rect">
            <a:avLst/>
          </a:prstGeom>
        </p:spPr>
      </p:pic>
      <p:pic>
        <p:nvPicPr>
          <p:cNvPr id="19" name="Picture 18">
            <a:extLst>
              <a:ext uri="{FF2B5EF4-FFF2-40B4-BE49-F238E27FC236}">
                <a16:creationId xmlns:a16="http://schemas.microsoft.com/office/drawing/2014/main" id="{BEEF3F4E-9E1D-4F27-8D78-B02D042176CD}"/>
              </a:ext>
            </a:extLst>
          </p:cNvPr>
          <p:cNvPicPr>
            <a:picLocks noChangeAspect="1"/>
          </p:cNvPicPr>
          <p:nvPr/>
        </p:nvPicPr>
        <p:blipFill>
          <a:blip r:embed="rId7"/>
          <a:stretch>
            <a:fillRect/>
          </a:stretch>
        </p:blipFill>
        <p:spPr>
          <a:xfrm>
            <a:off x="5741023" y="3291005"/>
            <a:ext cx="2917948" cy="2917948"/>
          </a:xfrm>
          <a:prstGeom prst="rect">
            <a:avLst/>
          </a:prstGeom>
        </p:spPr>
      </p:pic>
      <p:pic>
        <p:nvPicPr>
          <p:cNvPr id="21" name="Picture 20">
            <a:extLst>
              <a:ext uri="{FF2B5EF4-FFF2-40B4-BE49-F238E27FC236}">
                <a16:creationId xmlns:a16="http://schemas.microsoft.com/office/drawing/2014/main" id="{B04BF5EE-EC36-4550-99E4-791B9E0F9AFC}"/>
              </a:ext>
            </a:extLst>
          </p:cNvPr>
          <p:cNvPicPr>
            <a:picLocks noChangeAspect="1"/>
          </p:cNvPicPr>
          <p:nvPr/>
        </p:nvPicPr>
        <p:blipFill>
          <a:blip r:embed="rId8"/>
          <a:stretch>
            <a:fillRect/>
          </a:stretch>
        </p:blipFill>
        <p:spPr>
          <a:xfrm>
            <a:off x="8311247" y="3429000"/>
            <a:ext cx="2516106" cy="2516106"/>
          </a:xfrm>
          <a:prstGeom prst="rect">
            <a:avLst/>
          </a:prstGeom>
        </p:spPr>
      </p:pic>
    </p:spTree>
    <p:extLst>
      <p:ext uri="{BB962C8B-B14F-4D97-AF65-F5344CB8AC3E}">
        <p14:creationId xmlns:p14="http://schemas.microsoft.com/office/powerpoint/2010/main" val="137069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52761"/>
            <a:ext cx="11677402" cy="1421092"/>
          </a:xfrm>
        </p:spPr>
        <p:txBody>
          <a:bodyPr>
            <a:normAutofit/>
          </a:bodyPr>
          <a:lstStyle/>
          <a:p>
            <a:r>
              <a:rPr lang="en-GB" sz="4000" dirty="0">
                <a:solidFill>
                  <a:srgbClr val="00904C"/>
                </a:solidFill>
              </a:rPr>
              <a:t>Advertising milk for children under 24 months: TVCs</a:t>
            </a:r>
            <a:endParaRPr lang="en-US" sz="4000" dirty="0">
              <a:solidFill>
                <a:srgbClr val="00904C"/>
              </a:solidFill>
            </a:endParaRPr>
          </a:p>
        </p:txBody>
      </p:sp>
      <p:sp>
        <p:nvSpPr>
          <p:cNvPr id="10" name="Content Placeholder 9"/>
          <p:cNvSpPr>
            <a:spLocks noGrp="1"/>
          </p:cNvSpPr>
          <p:nvPr>
            <p:ph sz="half" idx="1"/>
          </p:nvPr>
        </p:nvSpPr>
        <p:spPr>
          <a:xfrm>
            <a:off x="6413585" y="1366032"/>
            <a:ext cx="4147511" cy="712344"/>
          </a:xfrm>
        </p:spPr>
        <p:txBody>
          <a:bodyPr/>
          <a:lstStyle/>
          <a:p>
            <a:pPr marL="0" indent="0" algn="ctr">
              <a:buNone/>
            </a:pPr>
            <a:r>
              <a:rPr lang="en-US" sz="1600" dirty="0">
                <a:solidFill>
                  <a:schemeClr val="accent5">
                    <a:lumMod val="50000"/>
                  </a:schemeClr>
                </a:solidFill>
              </a:rPr>
              <a:t>Brand: Glico’s ICREO (for children from 0-3 years old)</a:t>
            </a:r>
            <a:endParaRPr lang="en-US" sz="2000" dirty="0">
              <a:solidFill>
                <a:schemeClr val="accent5">
                  <a:lumMod val="50000"/>
                </a:schemeClr>
              </a:solidFill>
            </a:endParaRPr>
          </a:p>
        </p:txBody>
      </p:sp>
      <p:sp>
        <p:nvSpPr>
          <p:cNvPr id="3" name="TextBox 2"/>
          <p:cNvSpPr txBox="1"/>
          <p:nvPr/>
        </p:nvSpPr>
        <p:spPr>
          <a:xfrm>
            <a:off x="1617823" y="1406996"/>
            <a:ext cx="5181599" cy="1323439"/>
          </a:xfrm>
          <a:prstGeom prst="rect">
            <a:avLst/>
          </a:prstGeom>
          <a:noFill/>
        </p:spPr>
        <p:txBody>
          <a:bodyPr wrap="square" rtlCol="0">
            <a:spAutoFit/>
          </a:bodyPr>
          <a:lstStyle/>
          <a:p>
            <a:r>
              <a:rPr lang="en-US" sz="1600" dirty="0">
                <a:solidFill>
                  <a:srgbClr val="FF0000"/>
                </a:solidFill>
              </a:rPr>
              <a:t>Violation: </a:t>
            </a:r>
          </a:p>
          <a:p>
            <a:pPr marL="285750" indent="-285750">
              <a:buFontTx/>
              <a:buChar char="-"/>
            </a:pPr>
            <a:r>
              <a:rPr lang="en-US" sz="1600" dirty="0">
                <a:solidFill>
                  <a:srgbClr val="FF0000"/>
                </a:solidFill>
              </a:rPr>
              <a:t>age limit (advertised for formula for children under 24m)</a:t>
            </a:r>
          </a:p>
          <a:p>
            <a:pPr marL="285750" indent="-285750">
              <a:buFontTx/>
              <a:buChar char="-"/>
            </a:pPr>
            <a:r>
              <a:rPr lang="en-US" sz="1600" dirty="0">
                <a:solidFill>
                  <a:srgbClr val="FF0000"/>
                </a:solidFill>
              </a:rPr>
              <a:t>false nutrition and health claims/idealizing use of the product</a:t>
            </a:r>
          </a:p>
          <a:p>
            <a:pPr marL="285750" indent="-285750">
              <a:buFontTx/>
              <a:buChar char="-"/>
            </a:pPr>
            <a:endParaRPr lang="en-US" sz="1600" dirty="0">
              <a:solidFill>
                <a:srgbClr val="FF0000"/>
              </a:solidFill>
            </a:endParaRPr>
          </a:p>
        </p:txBody>
      </p:sp>
      <p:sp>
        <p:nvSpPr>
          <p:cNvPr id="25" name="Content Placeholder 9"/>
          <p:cNvSpPr>
            <a:spLocks noGrp="1"/>
          </p:cNvSpPr>
          <p:nvPr>
            <p:ph sz="half" idx="1"/>
          </p:nvPr>
        </p:nvSpPr>
        <p:spPr>
          <a:xfrm>
            <a:off x="2547422" y="2397181"/>
            <a:ext cx="4147511" cy="356172"/>
          </a:xfrm>
        </p:spPr>
        <p:txBody>
          <a:bodyPr/>
          <a:lstStyle/>
          <a:p>
            <a:pPr marL="0" indent="0" algn="ctr">
              <a:buNone/>
            </a:pPr>
            <a:r>
              <a:rPr lang="en-US" sz="1400" dirty="0">
                <a:solidFill>
                  <a:schemeClr val="accent5">
                    <a:lumMod val="50000"/>
                  </a:schemeClr>
                </a:solidFill>
              </a:rPr>
              <a:t>Brand: Glico’s ICREO No ) for children 0-3 years old)</a:t>
            </a:r>
            <a:endParaRPr lang="en-US" sz="1800" dirty="0">
              <a:solidFill>
                <a:schemeClr val="accent5">
                  <a:lumMod val="50000"/>
                </a:schemeClr>
              </a:solidFill>
            </a:endParaRPr>
          </a:p>
        </p:txBody>
      </p:sp>
      <p:sp>
        <p:nvSpPr>
          <p:cNvPr id="27" name="TextBox 26"/>
          <p:cNvSpPr txBox="1"/>
          <p:nvPr/>
        </p:nvSpPr>
        <p:spPr>
          <a:xfrm>
            <a:off x="2076299" y="5102685"/>
            <a:ext cx="2340441" cy="830997"/>
          </a:xfrm>
          <a:prstGeom prst="rect">
            <a:avLst/>
          </a:prstGeom>
          <a:noFill/>
        </p:spPr>
        <p:txBody>
          <a:bodyPr wrap="square" rtlCol="0">
            <a:spAutoFit/>
          </a:bodyPr>
          <a:lstStyle/>
          <a:p>
            <a:r>
              <a:rPr lang="en-US" sz="1200" dirty="0"/>
              <a:t>“Compare the quality of breastmilk with Glico’s </a:t>
            </a:r>
            <a:r>
              <a:rPr lang="en-US" sz="1200" dirty="0" err="1"/>
              <a:t>formular</a:t>
            </a:r>
            <a:r>
              <a:rPr lang="en-US" sz="1200" dirty="0"/>
              <a:t> of ICREO with the similar </a:t>
            </a:r>
            <a:r>
              <a:rPr lang="en-US" sz="1200" dirty="0" err="1"/>
              <a:t>colour</a:t>
            </a:r>
            <a:r>
              <a:rPr lang="en-US" sz="1200" dirty="0"/>
              <a:t> and same amount of salt”</a:t>
            </a:r>
            <a:endParaRPr lang="en-US" sz="1200" i="1" dirty="0"/>
          </a:p>
        </p:txBody>
      </p:sp>
      <p:sp>
        <p:nvSpPr>
          <p:cNvPr id="30" name="Oval Callout 29"/>
          <p:cNvSpPr/>
          <p:nvPr/>
        </p:nvSpPr>
        <p:spPr>
          <a:xfrm>
            <a:off x="1603177" y="4976102"/>
            <a:ext cx="2834489" cy="1880908"/>
          </a:xfrm>
          <a:prstGeom prst="wedgeEllipseCallout">
            <a:avLst>
              <a:gd name="adj1" fmla="val 13488"/>
              <a:gd name="adj2" fmla="val -6467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6" descr="http://thumb1.shutterstock.com/display_pic_with_logo/631318/256664488/stock-photo-violation-red-rubber-stamp-over-a-white-background-256664488.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685931" y="4976102"/>
            <a:ext cx="1945549" cy="6124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DFFDA03-D39F-483F-9D8D-D27846D4F257}"/>
              </a:ext>
            </a:extLst>
          </p:cNvPr>
          <p:cNvPicPr>
            <a:picLocks noChangeAspect="1"/>
          </p:cNvPicPr>
          <p:nvPr/>
        </p:nvPicPr>
        <p:blipFill>
          <a:blip r:embed="rId4"/>
          <a:stretch>
            <a:fillRect/>
          </a:stretch>
        </p:blipFill>
        <p:spPr>
          <a:xfrm>
            <a:off x="2197127" y="2720078"/>
            <a:ext cx="2729229" cy="2046922"/>
          </a:xfrm>
          <a:prstGeom prst="rect">
            <a:avLst/>
          </a:prstGeom>
        </p:spPr>
      </p:pic>
      <p:pic>
        <p:nvPicPr>
          <p:cNvPr id="8" name="Picture 7">
            <a:extLst>
              <a:ext uri="{FF2B5EF4-FFF2-40B4-BE49-F238E27FC236}">
                <a16:creationId xmlns:a16="http://schemas.microsoft.com/office/drawing/2014/main" id="{49C8A80E-27CC-43B9-ACEE-BBE83D91EE47}"/>
              </a:ext>
            </a:extLst>
          </p:cNvPr>
          <p:cNvPicPr>
            <a:picLocks noChangeAspect="1"/>
          </p:cNvPicPr>
          <p:nvPr/>
        </p:nvPicPr>
        <p:blipFill>
          <a:blip r:embed="rId5"/>
          <a:stretch>
            <a:fillRect/>
          </a:stretch>
        </p:blipFill>
        <p:spPr>
          <a:xfrm>
            <a:off x="6708743" y="2352062"/>
            <a:ext cx="3276600" cy="2457450"/>
          </a:xfrm>
          <a:prstGeom prst="rect">
            <a:avLst/>
          </a:prstGeom>
        </p:spPr>
      </p:pic>
    </p:spTree>
    <p:extLst>
      <p:ext uri="{BB962C8B-B14F-4D97-AF65-F5344CB8AC3E}">
        <p14:creationId xmlns:p14="http://schemas.microsoft.com/office/powerpoint/2010/main" val="2254746452"/>
      </p:ext>
    </p:extLst>
  </p:cSld>
  <p:clrMapOvr>
    <a:masterClrMapping/>
  </p:clrMapOvr>
</p:sld>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3E3D2D"/>
      </a:dk2>
      <a:lt2>
        <a:srgbClr val="CAF278"/>
      </a:lt2>
      <a:accent1>
        <a:srgbClr val="006666"/>
      </a:accent1>
      <a:accent2>
        <a:srgbClr val="009999"/>
      </a:accent2>
      <a:accent3>
        <a:srgbClr val="004C4C"/>
      </a:accent3>
      <a:accent4>
        <a:srgbClr val="909465"/>
      </a:accent4>
      <a:accent5>
        <a:srgbClr val="956B43"/>
      </a:accent5>
      <a:accent6>
        <a:srgbClr val="FEA022"/>
      </a:accent6>
      <a:hlink>
        <a:srgbClr val="E68200"/>
      </a:hlink>
      <a:folHlink>
        <a:srgbClr val="FFA94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ver">
  <a:themeElements>
    <a:clrScheme name="A&amp;T Colors">
      <a:dk1>
        <a:sysClr val="windowText" lastClr="000000"/>
      </a:dk1>
      <a:lt1>
        <a:sysClr val="window" lastClr="FFFFFF"/>
      </a:lt1>
      <a:dk2>
        <a:srgbClr val="004648"/>
      </a:dk2>
      <a:lt2>
        <a:srgbClr val="EEECE1"/>
      </a:lt2>
      <a:accent1>
        <a:srgbClr val="006269"/>
      </a:accent1>
      <a:accent2>
        <a:srgbClr val="99C352"/>
      </a:accent2>
      <a:accent3>
        <a:srgbClr val="648A40"/>
      </a:accent3>
      <a:accent4>
        <a:srgbClr val="E17726"/>
      </a:accent4>
      <a:accent5>
        <a:srgbClr val="DB5520"/>
      </a:accent5>
      <a:accent6>
        <a:srgbClr val="B3393E"/>
      </a:accent6>
      <a:hlink>
        <a:srgbClr val="FF8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Custom 1">
      <a:dk1>
        <a:sysClr val="windowText" lastClr="000000"/>
      </a:dk1>
      <a:lt1>
        <a:sysClr val="window" lastClr="FFFFFF"/>
      </a:lt1>
      <a:dk2>
        <a:srgbClr val="3E3D2D"/>
      </a:dk2>
      <a:lt2>
        <a:srgbClr val="CAF278"/>
      </a:lt2>
      <a:accent1>
        <a:srgbClr val="006666"/>
      </a:accent1>
      <a:accent2>
        <a:srgbClr val="009999"/>
      </a:accent2>
      <a:accent3>
        <a:srgbClr val="004C4C"/>
      </a:accent3>
      <a:accent4>
        <a:srgbClr val="909465"/>
      </a:accent4>
      <a:accent5>
        <a:srgbClr val="956B43"/>
      </a:accent5>
      <a:accent6>
        <a:srgbClr val="FEA022"/>
      </a:accent6>
      <a:hlink>
        <a:srgbClr val="E68200"/>
      </a:hlink>
      <a:folHlink>
        <a:srgbClr val="FFA94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12738</TotalTime>
  <Words>1826</Words>
  <Application>Microsoft Office PowerPoint</Application>
  <PresentationFormat>Widescreen</PresentationFormat>
  <Paragraphs>147</Paragraphs>
  <Slides>20</Slides>
  <Notes>20</Notes>
  <HiddenSlides>0</HiddenSlides>
  <MMClips>0</MMClips>
  <ScaleCrop>false</ScaleCrop>
  <HeadingPairs>
    <vt:vector size="4" baseType="variant">
      <vt:variant>
        <vt:lpstr>Theme</vt:lpstr>
      </vt:variant>
      <vt:variant>
        <vt:i4>3</vt:i4>
      </vt:variant>
      <vt:variant>
        <vt:lpstr>Slide Titles</vt:lpstr>
      </vt:variant>
      <vt:variant>
        <vt:i4>20</vt:i4>
      </vt:variant>
    </vt:vector>
  </HeadingPairs>
  <TitlesOfParts>
    <vt:vector size="23" baseType="lpstr">
      <vt:lpstr>1_Office Theme</vt:lpstr>
      <vt:lpstr>cover</vt:lpstr>
      <vt:lpstr>2_Office Theme</vt:lpstr>
      <vt:lpstr>PowerPoint Presentation</vt:lpstr>
      <vt:lpstr>International Code of Marketing of Breastmilk Substitutes improves breastfeeding practices</vt:lpstr>
      <vt:lpstr>PowerPoint Presentation</vt:lpstr>
      <vt:lpstr>Breastmilk substitutes industry is growing nearly 10% per year. Southeast Asia is a key market.</vt:lpstr>
      <vt:lpstr>Violations found in print, online, and television advertising as well as editorial content, Facebook, YouTube and promotional events</vt:lpstr>
      <vt:lpstr>Advertisements by Japanese brands targeted inside and outside the Code</vt:lpstr>
      <vt:lpstr>Japanese formula products mostly distributed by authorized dealers who DON’T comply the Code</vt:lpstr>
      <vt:lpstr>Label of formula milk for children under 24 months</vt:lpstr>
      <vt:lpstr>Advertising milk for children under 24 months: TVCs</vt:lpstr>
      <vt:lpstr>Advertising for products for children under 2</vt:lpstr>
      <vt:lpstr>Using fanpage to promote brands and products</vt:lpstr>
      <vt:lpstr>Offered gifts and discounts</vt:lpstr>
      <vt:lpstr>Promotion: Gifts</vt:lpstr>
      <vt:lpstr>Promotion: Gifts</vt:lpstr>
      <vt:lpstr>Promotion: Events</vt:lpstr>
      <vt:lpstr>Promotion of bottle and bottle-feeding</vt:lpstr>
      <vt:lpstr>Promotion of complementary foods for children under 6 months old</vt:lpstr>
      <vt:lpstr>Key messages</vt:lpstr>
      <vt:lpstr>Recommendations for protection and promotion of breastfeeding</vt:lpstr>
      <vt:lpstr>PowerPoint Presentation</vt:lpstr>
    </vt:vector>
  </TitlesOfParts>
  <Company>FHI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Rica Angela Rosario</dc:creator>
  <cp:lastModifiedBy>Linh (A&amp;T) Phan</cp:lastModifiedBy>
  <cp:revision>637</cp:revision>
  <cp:lastPrinted>2015-05-08T20:34:07Z</cp:lastPrinted>
  <dcterms:created xsi:type="dcterms:W3CDTF">2013-09-03T13:46:36Z</dcterms:created>
  <dcterms:modified xsi:type="dcterms:W3CDTF">2019-08-13T11:57:43Z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